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Montserrat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574">
          <p15:clr>
            <a:srgbClr val="A4A3A4"/>
          </p15:clr>
        </p15:guide>
        <p15:guide id="3" pos="3613">
          <p15:clr>
            <a:srgbClr val="A4A3A4"/>
          </p15:clr>
        </p15:guide>
        <p15:guide id="4" pos="5496">
          <p15:clr>
            <a:srgbClr val="A4A3A4"/>
          </p15:clr>
        </p15:guide>
        <p15:guide id="5" pos="406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91"/>
  </p:normalViewPr>
  <p:slideViewPr>
    <p:cSldViewPr snapToGrid="0">
      <p:cViewPr varScale="1">
        <p:scale>
          <a:sx n="122" d="100"/>
          <a:sy n="122" d="100"/>
        </p:scale>
        <p:origin x="440" y="208"/>
      </p:cViewPr>
      <p:guideLst>
        <p:guide orient="horz" pos="2160"/>
        <p:guide pos="574"/>
        <p:guide pos="3613"/>
        <p:guide pos="5496"/>
        <p:guide pos="406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8818753102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g3881875310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8818753102_0_1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g38818753102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8818753102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g38818753102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8818753102_0_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g3881875310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38818753102_0_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g38818753102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38818753102_0_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g38818753102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38818753102_0_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g38818753102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38818753102_0_1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g38818753102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8818753102_0_1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g38818753102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38818753102_0_2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g38818753102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8818753102_0_3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g38818753102_0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38818753102_0_3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g38818753102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38818753102_0_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4" name="Google Shape;544;g38818753102_0_3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g38818753102_0_3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23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2" name="Google Shape;26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9" name="Google Shape;28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8818753102_0_2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g38818753102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8818753102_0_2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g38818753102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8818753102_0_2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g38818753102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88b78588d7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88b78588d7_1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g388b78588d7_1_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>
            <a:spLocks noGrp="1"/>
          </p:cNvSpPr>
          <p:nvPr>
            <p:ph type="pic" idx="2"/>
          </p:nvPr>
        </p:nvSpPr>
        <p:spPr>
          <a:xfrm>
            <a:off x="6792000" y="395288"/>
            <a:ext cx="5400000" cy="5400000"/>
          </a:xfrm>
          <a:prstGeom prst="rect">
            <a:avLst/>
          </a:prstGeom>
          <a:noFill/>
          <a:ln>
            <a:noFill/>
          </a:ln>
        </p:spPr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0" y="4323440"/>
            <a:ext cx="8930641" cy="827011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Font typeface="Montserrat"/>
              <a:buNone/>
              <a:defRPr sz="2800"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>
            <a:spLocks noGrp="1"/>
          </p:cNvSpPr>
          <p:nvPr>
            <p:ph type="pic" idx="3"/>
          </p:nvPr>
        </p:nvSpPr>
        <p:spPr>
          <a:xfrm>
            <a:off x="802640" y="2911980"/>
            <a:ext cx="3386773" cy="1082589"/>
          </a:xfrm>
          <a:prstGeom prst="rect">
            <a:avLst/>
          </a:prstGeom>
          <a:noFill/>
          <a:ln>
            <a:noFill/>
          </a:ln>
        </p:spPr>
      </p:sp>
      <p:sp>
        <p:nvSpPr>
          <p:cNvPr id="19" name="Google Shape;19;p2"/>
          <p:cNvSpPr txBox="1">
            <a:spLocks noGrp="1"/>
          </p:cNvSpPr>
          <p:nvPr>
            <p:ph type="body" idx="1"/>
          </p:nvPr>
        </p:nvSpPr>
        <p:spPr>
          <a:xfrm>
            <a:off x="0" y="5149851"/>
            <a:ext cx="8930641" cy="757174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Статистика">
  <p:cSld name="1_Статистика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1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1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1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19" name="Google Shape;119;p11"/>
          <p:cNvSpPr txBox="1">
            <a:spLocks noGrp="1"/>
          </p:cNvSpPr>
          <p:nvPr>
            <p:ph type="title"/>
          </p:nvPr>
        </p:nvSpPr>
        <p:spPr>
          <a:xfrm>
            <a:off x="349532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1"/>
          <p:cNvSpPr>
            <a:spLocks noGrp="1"/>
          </p:cNvSpPr>
          <p:nvPr>
            <p:ph type="body" idx="1"/>
          </p:nvPr>
        </p:nvSpPr>
        <p:spPr>
          <a:xfrm>
            <a:off x="6683077" y="1016000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 b="1">
                <a:solidFill>
                  <a:schemeClr val="accen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body" idx="2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11"/>
          <p:cNvSpPr>
            <a:spLocks noGrp="1"/>
          </p:cNvSpPr>
          <p:nvPr>
            <p:ph type="body" idx="3"/>
          </p:nvPr>
        </p:nvSpPr>
        <p:spPr>
          <a:xfrm>
            <a:off x="6683077" y="2284561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B37BED"/>
              </a:buClr>
              <a:buSzPts val="1800"/>
              <a:buChar char="•"/>
              <a:defRPr sz="1800" b="1">
                <a:solidFill>
                  <a:srgbClr val="B37BED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4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11"/>
          <p:cNvSpPr>
            <a:spLocks noGrp="1"/>
          </p:cNvSpPr>
          <p:nvPr>
            <p:ph type="body" idx="5"/>
          </p:nvPr>
        </p:nvSpPr>
        <p:spPr>
          <a:xfrm>
            <a:off x="6683077" y="3553122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sz="1800" b="1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body" idx="6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11"/>
          <p:cNvSpPr>
            <a:spLocks noGrp="1"/>
          </p:cNvSpPr>
          <p:nvPr>
            <p:ph type="body" idx="7"/>
          </p:nvPr>
        </p:nvSpPr>
        <p:spPr>
          <a:xfrm>
            <a:off x="6683077" y="4821684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body" idx="8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роблема и решение">
  <p:cSld name="Проблема и решение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2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2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32" name="Google Shape;132;p12"/>
          <p:cNvSpPr txBox="1">
            <a:spLocks noGrp="1"/>
          </p:cNvSpPr>
          <p:nvPr>
            <p:ph type="title"/>
          </p:nvPr>
        </p:nvSpPr>
        <p:spPr>
          <a:xfrm>
            <a:off x="357650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2"/>
          <p:cNvSpPr>
            <a:spLocks noGrp="1"/>
          </p:cNvSpPr>
          <p:nvPr>
            <p:ph type="body" idx="1"/>
          </p:nvPr>
        </p:nvSpPr>
        <p:spPr>
          <a:xfrm>
            <a:off x="517027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4" name="Google Shape;134;p12"/>
          <p:cNvSpPr>
            <a:spLocks noGrp="1"/>
          </p:cNvSpPr>
          <p:nvPr>
            <p:ph type="body" idx="2"/>
          </p:nvPr>
        </p:nvSpPr>
        <p:spPr>
          <a:xfrm>
            <a:off x="4464542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5" name="Google Shape;135;p12"/>
          <p:cNvSpPr>
            <a:spLocks noGrp="1"/>
          </p:cNvSpPr>
          <p:nvPr>
            <p:ph type="body" idx="3"/>
          </p:nvPr>
        </p:nvSpPr>
        <p:spPr>
          <a:xfrm>
            <a:off x="8385481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6" name="Google Shape;136;p12"/>
          <p:cNvSpPr>
            <a:spLocks noGrp="1"/>
          </p:cNvSpPr>
          <p:nvPr>
            <p:ph type="body" idx="4"/>
          </p:nvPr>
        </p:nvSpPr>
        <p:spPr>
          <a:xfrm>
            <a:off x="517027" y="3252336"/>
            <a:ext cx="3264113" cy="391783"/>
          </a:xfrm>
          <a:prstGeom prst="roundRect">
            <a:avLst>
              <a:gd name="adj" fmla="val 101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12"/>
          <p:cNvSpPr>
            <a:spLocks noGrp="1"/>
          </p:cNvSpPr>
          <p:nvPr>
            <p:ph type="body" idx="5"/>
          </p:nvPr>
        </p:nvSpPr>
        <p:spPr>
          <a:xfrm>
            <a:off x="4464542" y="3252336"/>
            <a:ext cx="3264113" cy="391783"/>
          </a:xfrm>
          <a:prstGeom prst="roundRect">
            <a:avLst>
              <a:gd name="adj" fmla="val 101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p12"/>
          <p:cNvSpPr>
            <a:spLocks noGrp="1"/>
          </p:cNvSpPr>
          <p:nvPr>
            <p:ph type="body" idx="6"/>
          </p:nvPr>
        </p:nvSpPr>
        <p:spPr>
          <a:xfrm>
            <a:off x="8385481" y="3252336"/>
            <a:ext cx="3264113" cy="391783"/>
          </a:xfrm>
          <a:prstGeom prst="roundRect">
            <a:avLst>
              <a:gd name="adj" fmla="val 101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емо_1">
  <p:cSld name="Демо_1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3"/>
          <p:cNvSpPr>
            <a:spLocks noGrp="1"/>
          </p:cNvSpPr>
          <p:nvPr>
            <p:ph type="pic" idx="2"/>
          </p:nvPr>
        </p:nvSpPr>
        <p:spPr>
          <a:xfrm>
            <a:off x="4162940" y="1264478"/>
            <a:ext cx="3866121" cy="2436377"/>
          </a:xfrm>
          <a:prstGeom prst="rect">
            <a:avLst/>
          </a:prstGeom>
          <a:noFill/>
          <a:ln>
            <a:noFill/>
          </a:ln>
        </p:spPr>
      </p:sp>
      <p:sp>
        <p:nvSpPr>
          <p:cNvPr id="141" name="Google Shape;141;p13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body" idx="1"/>
          </p:nvPr>
        </p:nvSpPr>
        <p:spPr>
          <a:xfrm>
            <a:off x="346075" y="4656083"/>
            <a:ext cx="3626835" cy="1544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6" name="Google Shape;146;p13"/>
          <p:cNvSpPr txBox="1">
            <a:spLocks noGrp="1"/>
          </p:cNvSpPr>
          <p:nvPr>
            <p:ph type="body" idx="3"/>
          </p:nvPr>
        </p:nvSpPr>
        <p:spPr>
          <a:xfrm>
            <a:off x="4240502" y="4656083"/>
            <a:ext cx="3626835" cy="1544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body" idx="4"/>
          </p:nvPr>
        </p:nvSpPr>
        <p:spPr>
          <a:xfrm>
            <a:off x="8230203" y="4656083"/>
            <a:ext cx="3626835" cy="1544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Демо_1">
  <p:cSld name="1_Демо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4"/>
          <p:cNvSpPr/>
          <p:nvPr/>
        </p:nvSpPr>
        <p:spPr>
          <a:xfrm rot="10800000" flipH="1">
            <a:off x="0" y="4324414"/>
            <a:ext cx="5330956" cy="678504"/>
          </a:xfrm>
          <a:prstGeom prst="rect">
            <a:avLst/>
          </a:prstGeom>
          <a:solidFill>
            <a:schemeClr val="lt1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" name="Google Shape;150;p14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4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4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53" name="Google Shape;153;p14"/>
          <p:cNvSpPr txBox="1">
            <a:spLocks noGrp="1"/>
          </p:cNvSpPr>
          <p:nvPr>
            <p:ph type="title"/>
          </p:nvPr>
        </p:nvSpPr>
        <p:spPr>
          <a:xfrm>
            <a:off x="353289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4"/>
          <p:cNvSpPr txBox="1">
            <a:spLocks noGrp="1"/>
          </p:cNvSpPr>
          <p:nvPr>
            <p:ph type="body" idx="1"/>
          </p:nvPr>
        </p:nvSpPr>
        <p:spPr>
          <a:xfrm>
            <a:off x="1210643" y="4324451"/>
            <a:ext cx="4121687" cy="161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14"/>
          <p:cNvSpPr txBox="1">
            <a:spLocks noGrp="1"/>
          </p:cNvSpPr>
          <p:nvPr>
            <p:ph type="body" idx="2"/>
          </p:nvPr>
        </p:nvSpPr>
        <p:spPr>
          <a:xfrm>
            <a:off x="6857950" y="4324451"/>
            <a:ext cx="4121687" cy="161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14"/>
          <p:cNvSpPr>
            <a:spLocks noGrp="1"/>
          </p:cNvSpPr>
          <p:nvPr>
            <p:ph type="pic" idx="3"/>
          </p:nvPr>
        </p:nvSpPr>
        <p:spPr>
          <a:xfrm>
            <a:off x="1210642" y="1577998"/>
            <a:ext cx="4121688" cy="2283975"/>
          </a:xfrm>
          <a:prstGeom prst="rect">
            <a:avLst/>
          </a:prstGeom>
          <a:noFill/>
          <a:ln>
            <a:noFill/>
          </a:ln>
        </p:spPr>
      </p:sp>
      <p:sp>
        <p:nvSpPr>
          <p:cNvPr id="157" name="Google Shape;157;p14"/>
          <p:cNvSpPr>
            <a:spLocks noGrp="1"/>
          </p:cNvSpPr>
          <p:nvPr>
            <p:ph type="pic" idx="4"/>
          </p:nvPr>
        </p:nvSpPr>
        <p:spPr>
          <a:xfrm>
            <a:off x="6855540" y="1577998"/>
            <a:ext cx="4121688" cy="2283975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14"/>
          <p:cNvSpPr/>
          <p:nvPr/>
        </p:nvSpPr>
        <p:spPr>
          <a:xfrm rot="10800000" flipH="1">
            <a:off x="6862163" y="4324414"/>
            <a:ext cx="5330956" cy="678504"/>
          </a:xfrm>
          <a:prstGeom prst="rect">
            <a:avLst/>
          </a:prstGeom>
          <a:solidFill>
            <a:schemeClr val="lt1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Демо_1">
  <p:cSld name="2_Демо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>
            <a:spLocks noGrp="1"/>
          </p:cNvSpPr>
          <p:nvPr>
            <p:ph type="pic" idx="2"/>
          </p:nvPr>
        </p:nvSpPr>
        <p:spPr>
          <a:xfrm>
            <a:off x="5009872" y="1235915"/>
            <a:ext cx="2172255" cy="4602697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161" name="Google Shape;161;p15"/>
          <p:cNvSpPr>
            <a:spLocks noGrp="1"/>
          </p:cNvSpPr>
          <p:nvPr>
            <p:ph type="body" idx="1"/>
          </p:nvPr>
        </p:nvSpPr>
        <p:spPr>
          <a:xfrm>
            <a:off x="356349" y="1641283"/>
            <a:ext cx="3812931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 b="1">
                <a:solidFill>
                  <a:schemeClr val="accen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2" name="Google Shape;162;p15"/>
          <p:cNvSpPr txBox="1">
            <a:spLocks noGrp="1"/>
          </p:cNvSpPr>
          <p:nvPr>
            <p:ph type="body" idx="3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3" name="Google Shape;163;p15"/>
          <p:cNvSpPr>
            <a:spLocks noGrp="1"/>
          </p:cNvSpPr>
          <p:nvPr>
            <p:ph type="body" idx="4"/>
          </p:nvPr>
        </p:nvSpPr>
        <p:spPr>
          <a:xfrm>
            <a:off x="8040021" y="1641283"/>
            <a:ext cx="3812931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E5D2F9"/>
              </a:buClr>
              <a:buSzPts val="1800"/>
              <a:buChar char="•"/>
              <a:defRPr sz="1800" b="1">
                <a:solidFill>
                  <a:srgbClr val="E5D2F9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4" name="Google Shape;164;p15"/>
          <p:cNvSpPr txBox="1">
            <a:spLocks noGrp="1"/>
          </p:cNvSpPr>
          <p:nvPr>
            <p:ph type="body" idx="5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5" name="Google Shape;165;p15"/>
          <p:cNvSpPr>
            <a:spLocks noGrp="1"/>
          </p:cNvSpPr>
          <p:nvPr>
            <p:ph type="body" idx="6"/>
          </p:nvPr>
        </p:nvSpPr>
        <p:spPr>
          <a:xfrm>
            <a:off x="356349" y="3864598"/>
            <a:ext cx="3812931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sz="1800" b="1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6" name="Google Shape;166;p15"/>
          <p:cNvSpPr txBox="1">
            <a:spLocks noGrp="1"/>
          </p:cNvSpPr>
          <p:nvPr>
            <p:ph type="body" idx="7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7" name="Google Shape;167;p15"/>
          <p:cNvSpPr>
            <a:spLocks noGrp="1"/>
          </p:cNvSpPr>
          <p:nvPr>
            <p:ph type="body" idx="8"/>
          </p:nvPr>
        </p:nvSpPr>
        <p:spPr>
          <a:xfrm>
            <a:off x="8040021" y="3864598"/>
            <a:ext cx="3812931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8" name="Google Shape;168;p15"/>
          <p:cNvSpPr txBox="1">
            <a:spLocks noGrp="1"/>
          </p:cNvSpPr>
          <p:nvPr>
            <p:ph type="body" idx="9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69" name="Google Shape;169;p15"/>
          <p:cNvCxnSpPr/>
          <p:nvPr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0" name="Google Shape;170;p15"/>
          <p:cNvCxnSpPr/>
          <p:nvPr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1" name="Google Shape;171;p15"/>
          <p:cNvCxnSpPr/>
          <p:nvPr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rgbClr val="E5D2F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2" name="Google Shape;172;p15"/>
          <p:cNvCxnSpPr/>
          <p:nvPr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" name="Google Shape;173;p15"/>
          <p:cNvSpPr txBox="1"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5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5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5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Демо_1">
  <p:cSld name="3_Демо_1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"/>
          <p:cNvSpPr>
            <a:spLocks noGrp="1"/>
          </p:cNvSpPr>
          <p:nvPr>
            <p:ph type="pic" idx="2"/>
          </p:nvPr>
        </p:nvSpPr>
        <p:spPr>
          <a:xfrm>
            <a:off x="1001460" y="1038224"/>
            <a:ext cx="1726214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179" name="Google Shape;179;p16"/>
          <p:cNvSpPr>
            <a:spLocks noGrp="1"/>
          </p:cNvSpPr>
          <p:nvPr>
            <p:ph type="pic" idx="3"/>
          </p:nvPr>
        </p:nvSpPr>
        <p:spPr>
          <a:xfrm>
            <a:off x="3831097" y="1038224"/>
            <a:ext cx="1726214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180" name="Google Shape;180;p16"/>
          <p:cNvSpPr>
            <a:spLocks noGrp="1"/>
          </p:cNvSpPr>
          <p:nvPr>
            <p:ph type="pic" idx="4"/>
          </p:nvPr>
        </p:nvSpPr>
        <p:spPr>
          <a:xfrm>
            <a:off x="6660734" y="1038224"/>
            <a:ext cx="1726214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181" name="Google Shape;181;p16"/>
          <p:cNvSpPr>
            <a:spLocks noGrp="1"/>
          </p:cNvSpPr>
          <p:nvPr>
            <p:ph type="pic" idx="5"/>
          </p:nvPr>
        </p:nvSpPr>
        <p:spPr>
          <a:xfrm>
            <a:off x="9490368" y="1038224"/>
            <a:ext cx="1726214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182" name="Google Shape;182;p16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16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16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85" name="Google Shape;185;p16"/>
          <p:cNvSpPr txBox="1">
            <a:spLocks noGrp="1"/>
          </p:cNvSpPr>
          <p:nvPr>
            <p:ph type="body" idx="1"/>
          </p:nvPr>
        </p:nvSpPr>
        <p:spPr>
          <a:xfrm>
            <a:off x="346076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6" name="Google Shape;186;p16"/>
          <p:cNvSpPr txBox="1">
            <a:spLocks noGrp="1"/>
          </p:cNvSpPr>
          <p:nvPr>
            <p:ph type="body" idx="6"/>
          </p:nvPr>
        </p:nvSpPr>
        <p:spPr>
          <a:xfrm>
            <a:off x="3269562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7" name="Google Shape;187;p16"/>
          <p:cNvSpPr txBox="1">
            <a:spLocks noGrp="1"/>
          </p:cNvSpPr>
          <p:nvPr>
            <p:ph type="body" idx="7"/>
          </p:nvPr>
        </p:nvSpPr>
        <p:spPr>
          <a:xfrm>
            <a:off x="6193048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8" name="Google Shape;188;p16"/>
          <p:cNvSpPr txBox="1">
            <a:spLocks noGrp="1"/>
          </p:cNvSpPr>
          <p:nvPr>
            <p:ph type="body" idx="8"/>
          </p:nvPr>
        </p:nvSpPr>
        <p:spPr>
          <a:xfrm>
            <a:off x="9116535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9" name="Google Shape;189;p16"/>
          <p:cNvSpPr txBox="1"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 заголовком">
  <p:cSld name="Пустой с заголовком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7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7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7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>
  <p:cSld name="Заголовок и объект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8"/>
          <p:cNvSpPr txBox="1"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802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Char char="•"/>
              <a:defRPr>
                <a:solidFill>
                  <a:srgbClr val="F2F2F2"/>
                </a:solidFill>
              </a:defRPr>
            </a:lvl1pPr>
            <a:lvl2pPr marL="914400" lvl="1" indent="-309308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71"/>
              <a:buChar char="•"/>
              <a:defRPr>
                <a:solidFill>
                  <a:srgbClr val="F2F2F2"/>
                </a:solidFill>
              </a:defRPr>
            </a:lvl2pPr>
            <a:lvl3pPr marL="1371600" lvl="2" indent="-291909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97"/>
              <a:buChar char="•"/>
              <a:defRPr>
                <a:solidFill>
                  <a:srgbClr val="F2F2F2"/>
                </a:solidFill>
              </a:defRPr>
            </a:lvl3pPr>
            <a:lvl4pPr marL="1828800" lvl="3" indent="-286194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Char char="•"/>
              <a:defRPr>
                <a:solidFill>
                  <a:srgbClr val="F2F2F2"/>
                </a:solidFill>
              </a:defRPr>
            </a:lvl4pPr>
            <a:lvl5pPr marL="2286000" lvl="4" indent="-286194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Char char="•"/>
              <a:defRPr>
                <a:solidFill>
                  <a:srgbClr val="F2F2F2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6" name="Google Shape;196;p18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8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8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99" name="Google Shape;199;p18"/>
          <p:cNvSpPr txBox="1"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>
  <p:cSld name="Два объекта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9"/>
          <p:cNvSpPr txBox="1">
            <a:spLocks noGrp="1"/>
          </p:cNvSpPr>
          <p:nvPr>
            <p:ph type="body" idx="1"/>
          </p:nvPr>
        </p:nvSpPr>
        <p:spPr>
          <a:xfrm>
            <a:off x="315387" y="1016001"/>
            <a:ext cx="5704418" cy="5184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2" name="Google Shape;202;p19"/>
          <p:cNvSpPr txBox="1">
            <a:spLocks noGrp="1"/>
          </p:cNvSpPr>
          <p:nvPr>
            <p:ph type="body" idx="2"/>
          </p:nvPr>
        </p:nvSpPr>
        <p:spPr>
          <a:xfrm>
            <a:off x="6172206" y="1016001"/>
            <a:ext cx="5670473" cy="5184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3" name="Google Shape;203;p19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9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19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06" name="Google Shape;206;p19"/>
          <p:cNvSpPr txBox="1"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>
  <p:cSld name="Сравнение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"/>
          <p:cNvSpPr txBox="1">
            <a:spLocks noGrp="1"/>
          </p:cNvSpPr>
          <p:nvPr>
            <p:ph type="body" idx="1"/>
          </p:nvPr>
        </p:nvSpPr>
        <p:spPr>
          <a:xfrm>
            <a:off x="315386" y="1015427"/>
            <a:ext cx="568219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1400" b="1"/>
            </a:lvl1pPr>
            <a:lvl2pPr marL="914400" lvl="1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None/>
              <a:defRPr sz="1266" b="1"/>
            </a:lvl2pPr>
            <a:lvl3pPr marL="1371600" lvl="2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None/>
              <a:defRPr sz="1141" b="1"/>
            </a:lvl3pPr>
            <a:lvl4pPr marL="1828800" lvl="3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13" b="1"/>
            </a:lvl4pPr>
            <a:lvl5pPr marL="2286000" lvl="4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13" b="1"/>
            </a:lvl5pPr>
            <a:lvl6pPr marL="2743200" lvl="5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6pPr>
            <a:lvl7pPr marL="3200400" lvl="6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7pPr>
            <a:lvl8pPr marL="3657600" lvl="7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8pPr>
            <a:lvl9pPr marL="4114800" lvl="8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9pPr>
          </a:lstStyle>
          <a:p>
            <a:endParaRPr/>
          </a:p>
        </p:txBody>
      </p:sp>
      <p:sp>
        <p:nvSpPr>
          <p:cNvPr id="209" name="Google Shape;209;p20"/>
          <p:cNvSpPr txBox="1">
            <a:spLocks noGrp="1"/>
          </p:cNvSpPr>
          <p:nvPr>
            <p:ph type="body" idx="2"/>
          </p:nvPr>
        </p:nvSpPr>
        <p:spPr>
          <a:xfrm>
            <a:off x="349334" y="1598615"/>
            <a:ext cx="5648250" cy="460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0" name="Google Shape;210;p20"/>
          <p:cNvSpPr txBox="1">
            <a:spLocks noGrp="1"/>
          </p:cNvSpPr>
          <p:nvPr>
            <p:ph type="body" idx="3"/>
          </p:nvPr>
        </p:nvSpPr>
        <p:spPr>
          <a:xfrm>
            <a:off x="6172205" y="1015427"/>
            <a:ext cx="568484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1400" b="1"/>
            </a:lvl1pPr>
            <a:lvl2pPr marL="914400" lvl="1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None/>
              <a:defRPr sz="1266" b="1"/>
            </a:lvl2pPr>
            <a:lvl3pPr marL="1371600" lvl="2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None/>
              <a:defRPr sz="1141" b="1"/>
            </a:lvl3pPr>
            <a:lvl4pPr marL="1828800" lvl="3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13" b="1"/>
            </a:lvl4pPr>
            <a:lvl5pPr marL="2286000" lvl="4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13" b="1"/>
            </a:lvl5pPr>
            <a:lvl6pPr marL="2743200" lvl="5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6pPr>
            <a:lvl7pPr marL="3200400" lvl="6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7pPr>
            <a:lvl8pPr marL="3657600" lvl="7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8pPr>
            <a:lvl9pPr marL="4114800" lvl="8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9pPr>
          </a:lstStyle>
          <a:p>
            <a:endParaRPr/>
          </a:p>
        </p:txBody>
      </p:sp>
      <p:sp>
        <p:nvSpPr>
          <p:cNvPr id="211" name="Google Shape;211;p20"/>
          <p:cNvSpPr txBox="1">
            <a:spLocks noGrp="1"/>
          </p:cNvSpPr>
          <p:nvPr>
            <p:ph type="body" idx="4"/>
          </p:nvPr>
        </p:nvSpPr>
        <p:spPr>
          <a:xfrm>
            <a:off x="6172202" y="1598615"/>
            <a:ext cx="5670473" cy="460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2" name="Google Shape;212;p20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20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0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15" name="Google Shape;215;p20"/>
          <p:cNvSpPr txBox="1">
            <a:spLocks noGrp="1"/>
          </p:cNvSpPr>
          <p:nvPr>
            <p:ph type="title"/>
          </p:nvPr>
        </p:nvSpPr>
        <p:spPr>
          <a:xfrm>
            <a:off x="349334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Описание команды">
  <p:cSld name="1_Описание команды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>
            <a:spLocks noGrp="1"/>
          </p:cNvSpPr>
          <p:nvPr>
            <p:ph type="pic" idx="2"/>
          </p:nvPr>
        </p:nvSpPr>
        <p:spPr>
          <a:xfrm>
            <a:off x="6894095" y="1044081"/>
            <a:ext cx="4962943" cy="2221824"/>
          </a:xfrm>
          <a:prstGeom prst="rect">
            <a:avLst/>
          </a:prstGeom>
          <a:noFill/>
          <a:ln>
            <a:noFill/>
          </a:ln>
        </p:spPr>
      </p: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346075" y="395288"/>
            <a:ext cx="11244772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1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21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1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2"/>
          <p:cNvSpPr txBox="1">
            <a:spLocks noGrp="1"/>
          </p:cNvSpPr>
          <p:nvPr>
            <p:ph type="title"/>
          </p:nvPr>
        </p:nvSpPr>
        <p:spPr>
          <a:xfrm>
            <a:off x="334966" y="1015999"/>
            <a:ext cx="4437062" cy="121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400"/>
              <a:buFont typeface="Montserrat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2"/>
          <p:cNvSpPr txBox="1">
            <a:spLocks noGrp="1"/>
          </p:cNvSpPr>
          <p:nvPr>
            <p:ph type="body" idx="1"/>
          </p:nvPr>
        </p:nvSpPr>
        <p:spPr>
          <a:xfrm>
            <a:off x="5183194" y="1015999"/>
            <a:ext cx="6673847" cy="5049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1185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773"/>
              <a:buChar char="•"/>
              <a:defRPr sz="1773"/>
            </a:lvl1pPr>
            <a:lvl2pPr marL="914400" lvl="1" indent="-325119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520"/>
              <a:buChar char="•"/>
              <a:defRPr sz="1520"/>
            </a:lvl2pPr>
            <a:lvl3pPr marL="1371600" lvl="2" indent="-308991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Char char="•"/>
              <a:defRPr sz="1266"/>
            </a:lvl3pPr>
            <a:lvl4pPr marL="1828800" lvl="3" indent="-301053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Char char="•"/>
              <a:defRPr sz="1141"/>
            </a:lvl4pPr>
            <a:lvl5pPr marL="2286000" lvl="4" indent="-301053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Char char="•"/>
              <a:defRPr sz="1141"/>
            </a:lvl5pPr>
            <a:lvl6pPr marL="2743200" lvl="5" indent="-308991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6pPr>
            <a:lvl7pPr marL="3200400" lvl="6" indent="-308991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7pPr>
            <a:lvl8pPr marL="3657600" lvl="7" indent="-30899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8pPr>
            <a:lvl9pPr marL="4114800" lvl="8" indent="-30899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9pPr>
          </a:lstStyle>
          <a:p>
            <a:endParaRPr/>
          </a:p>
        </p:txBody>
      </p:sp>
      <p:sp>
        <p:nvSpPr>
          <p:cNvPr id="223" name="Google Shape;223;p22"/>
          <p:cNvSpPr txBox="1">
            <a:spLocks noGrp="1"/>
          </p:cNvSpPr>
          <p:nvPr>
            <p:ph type="body" idx="2"/>
          </p:nvPr>
        </p:nvSpPr>
        <p:spPr>
          <a:xfrm>
            <a:off x="334966" y="2428239"/>
            <a:ext cx="4437062" cy="3637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886"/>
              <a:buNone/>
              <a:defRPr sz="885"/>
            </a:lvl2pPr>
            <a:lvl3pPr marL="1371600" lvl="2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760"/>
              <a:buNone/>
              <a:defRPr sz="760"/>
            </a:lvl3pPr>
            <a:lvl4pPr marL="1828800" lvl="3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631"/>
              <a:buNone/>
              <a:defRPr sz="631"/>
            </a:lvl4pPr>
            <a:lvl5pPr marL="2286000" lvl="4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631"/>
              <a:buNone/>
              <a:defRPr sz="631"/>
            </a:lvl5pPr>
            <a:lvl6pPr marL="2743200" lvl="5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6pPr>
            <a:lvl7pPr marL="3200400" lvl="6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7pPr>
            <a:lvl8pPr marL="3657600" lvl="7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8pPr>
            <a:lvl9pPr marL="4114800" lvl="8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9pPr>
          </a:lstStyle>
          <a:p>
            <a:endParaRPr/>
          </a:p>
        </p:txBody>
      </p:sp>
      <p:sp>
        <p:nvSpPr>
          <p:cNvPr id="224" name="Google Shape;224;p22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2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2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>
  <p:cSld name="Рисунок с подписью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3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3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23"/>
          <p:cNvSpPr txBox="1">
            <a:spLocks noGrp="1"/>
          </p:cNvSpPr>
          <p:nvPr>
            <p:ph type="ctrTitle"/>
          </p:nvPr>
        </p:nvSpPr>
        <p:spPr>
          <a:xfrm>
            <a:off x="802640" y="3922529"/>
            <a:ext cx="5293359" cy="1654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Font typeface="Montserrat"/>
              <a:buNone/>
              <a:defRPr sz="2800"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23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">
  <p:cSld name="Пустой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оманда">
  <p:cSld name="Команда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46075" y="395288"/>
            <a:ext cx="11244772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806323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2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3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4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5"/>
          </p:nvPr>
        </p:nvSpPr>
        <p:spPr>
          <a:xfrm>
            <a:off x="9542096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отографии">
  <p:cSld name="Фотографии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372682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>
            <a:spLocks noGrp="1"/>
          </p:cNvSpPr>
          <p:nvPr>
            <p:ph type="pic" idx="2"/>
          </p:nvPr>
        </p:nvSpPr>
        <p:spPr>
          <a:xfrm>
            <a:off x="7440147" y="1016001"/>
            <a:ext cx="4405777" cy="3078479"/>
          </a:xfrm>
          <a:prstGeom prst="rect">
            <a:avLst/>
          </a:prstGeom>
          <a:noFill/>
          <a:ln>
            <a:noFill/>
          </a:ln>
        </p:spPr>
      </p:sp>
      <p:sp>
        <p:nvSpPr>
          <p:cNvPr id="39" name="Google Shape;39;p5"/>
          <p:cNvSpPr>
            <a:spLocks noGrp="1"/>
          </p:cNvSpPr>
          <p:nvPr>
            <p:ph type="pic" idx="3"/>
          </p:nvPr>
        </p:nvSpPr>
        <p:spPr>
          <a:xfrm>
            <a:off x="7440149" y="4389108"/>
            <a:ext cx="4405775" cy="1811668"/>
          </a:xfrm>
          <a:prstGeom prst="rect">
            <a:avLst/>
          </a:prstGeom>
          <a:noFill/>
          <a:ln>
            <a:noFill/>
          </a:ln>
        </p:spPr>
      </p:sp>
      <p:sp>
        <p:nvSpPr>
          <p:cNvPr id="40" name="Google Shape;40;p5"/>
          <p:cNvSpPr>
            <a:spLocks noGrp="1"/>
          </p:cNvSpPr>
          <p:nvPr>
            <p:ph type="pic" idx="4"/>
          </p:nvPr>
        </p:nvSpPr>
        <p:spPr>
          <a:xfrm>
            <a:off x="346075" y="3223948"/>
            <a:ext cx="6806142" cy="2976827"/>
          </a:xfrm>
          <a:prstGeom prst="rect">
            <a:avLst/>
          </a:prstGeom>
          <a:noFill/>
          <a:ln>
            <a:noFill/>
          </a:ln>
        </p:spPr>
      </p:sp>
      <p:sp>
        <p:nvSpPr>
          <p:cNvPr id="41" name="Google Shape;41;p5"/>
          <p:cNvSpPr txBox="1">
            <a:spLocks noGrp="1"/>
          </p:cNvSpPr>
          <p:nvPr>
            <p:ph type="body" idx="1"/>
          </p:nvPr>
        </p:nvSpPr>
        <p:spPr>
          <a:xfrm>
            <a:off x="346075" y="1016001"/>
            <a:ext cx="6806142" cy="2029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адии">
  <p:cSld name="Стадии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7" name="Google Shape;47;p6"/>
          <p:cNvSpPr>
            <a:spLocks noGrp="1"/>
          </p:cNvSpPr>
          <p:nvPr>
            <p:ph type="body" idx="1"/>
          </p:nvPr>
        </p:nvSpPr>
        <p:spPr>
          <a:xfrm>
            <a:off x="346075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2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>
            <a:spLocks noGrp="1"/>
          </p:cNvSpPr>
          <p:nvPr>
            <p:ph type="body" idx="3"/>
          </p:nvPr>
        </p:nvSpPr>
        <p:spPr>
          <a:xfrm>
            <a:off x="4832960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body" idx="4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>
            <a:spLocks noGrp="1"/>
          </p:cNvSpPr>
          <p:nvPr>
            <p:ph type="body" idx="5"/>
          </p:nvPr>
        </p:nvSpPr>
        <p:spPr>
          <a:xfrm>
            <a:off x="9330862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body" idx="6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6"/>
          <p:cNvSpPr>
            <a:spLocks noGrp="1"/>
          </p:cNvSpPr>
          <p:nvPr>
            <p:ph type="body" idx="7"/>
          </p:nvPr>
        </p:nvSpPr>
        <p:spPr>
          <a:xfrm>
            <a:off x="2593517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body" idx="8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6"/>
          <p:cNvSpPr>
            <a:spLocks noGrp="1"/>
          </p:cNvSpPr>
          <p:nvPr>
            <p:ph type="body" idx="9"/>
          </p:nvPr>
        </p:nvSpPr>
        <p:spPr>
          <a:xfrm>
            <a:off x="7080402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body" idx="13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6"/>
          <p:cNvSpPr txBox="1">
            <a:spLocks noGrp="1"/>
          </p:cNvSpPr>
          <p:nvPr>
            <p:ph type="title"/>
          </p:nvPr>
        </p:nvSpPr>
        <p:spPr>
          <a:xfrm>
            <a:off x="384256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одержание_1">
  <p:cSld name="Содержание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body" idx="1"/>
          </p:nvPr>
        </p:nvSpPr>
        <p:spPr>
          <a:xfrm>
            <a:off x="1873541" y="1222713"/>
            <a:ext cx="3866856" cy="4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body" idx="2"/>
          </p:nvPr>
        </p:nvSpPr>
        <p:spPr>
          <a:xfrm>
            <a:off x="1873544" y="1790324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7"/>
          <p:cNvSpPr txBox="1">
            <a:spLocks noGrp="1"/>
          </p:cNvSpPr>
          <p:nvPr>
            <p:ph type="body" idx="3"/>
          </p:nvPr>
        </p:nvSpPr>
        <p:spPr>
          <a:xfrm>
            <a:off x="1854185" y="2826697"/>
            <a:ext cx="3866856" cy="40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7"/>
          <p:cNvSpPr txBox="1">
            <a:spLocks noGrp="1"/>
          </p:cNvSpPr>
          <p:nvPr>
            <p:ph type="body" idx="4"/>
          </p:nvPr>
        </p:nvSpPr>
        <p:spPr>
          <a:xfrm>
            <a:off x="1854185" y="3374436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body" idx="5"/>
          </p:nvPr>
        </p:nvSpPr>
        <p:spPr>
          <a:xfrm>
            <a:off x="1854185" y="4410809"/>
            <a:ext cx="3866856" cy="40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6"/>
          </p:nvPr>
        </p:nvSpPr>
        <p:spPr>
          <a:xfrm>
            <a:off x="1854185" y="4958548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body" idx="7"/>
          </p:nvPr>
        </p:nvSpPr>
        <p:spPr>
          <a:xfrm>
            <a:off x="7546648" y="1222713"/>
            <a:ext cx="3866856" cy="4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7"/>
          <p:cNvSpPr txBox="1">
            <a:spLocks noGrp="1"/>
          </p:cNvSpPr>
          <p:nvPr>
            <p:ph type="body" idx="8"/>
          </p:nvPr>
        </p:nvSpPr>
        <p:spPr>
          <a:xfrm>
            <a:off x="7546651" y="1790324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7"/>
          <p:cNvSpPr txBox="1">
            <a:spLocks noGrp="1"/>
          </p:cNvSpPr>
          <p:nvPr>
            <p:ph type="body" idx="9"/>
          </p:nvPr>
        </p:nvSpPr>
        <p:spPr>
          <a:xfrm>
            <a:off x="7527292" y="2826697"/>
            <a:ext cx="3866856" cy="40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3"/>
          </p:nvPr>
        </p:nvSpPr>
        <p:spPr>
          <a:xfrm>
            <a:off x="7527292" y="3374436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body" idx="14"/>
          </p:nvPr>
        </p:nvSpPr>
        <p:spPr>
          <a:xfrm>
            <a:off x="7527292" y="4410809"/>
            <a:ext cx="3866856" cy="40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15"/>
          </p:nvPr>
        </p:nvSpPr>
        <p:spPr>
          <a:xfrm>
            <a:off x="7527292" y="4958548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6"/>
          </p:nvPr>
        </p:nvSpPr>
        <p:spPr>
          <a:xfrm>
            <a:off x="778493" y="1187988"/>
            <a:ext cx="771003" cy="4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body" idx="17"/>
          </p:nvPr>
        </p:nvSpPr>
        <p:spPr>
          <a:xfrm>
            <a:off x="759137" y="2791972"/>
            <a:ext cx="771003" cy="40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7"/>
          <p:cNvSpPr txBox="1">
            <a:spLocks noGrp="1"/>
          </p:cNvSpPr>
          <p:nvPr>
            <p:ph type="body" idx="18"/>
          </p:nvPr>
        </p:nvSpPr>
        <p:spPr>
          <a:xfrm>
            <a:off x="759137" y="4376084"/>
            <a:ext cx="771003" cy="40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7"/>
          <p:cNvSpPr txBox="1">
            <a:spLocks noGrp="1"/>
          </p:cNvSpPr>
          <p:nvPr>
            <p:ph type="body" idx="19"/>
          </p:nvPr>
        </p:nvSpPr>
        <p:spPr>
          <a:xfrm>
            <a:off x="6451600" y="1187988"/>
            <a:ext cx="771003" cy="4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7"/>
          <p:cNvSpPr txBox="1">
            <a:spLocks noGrp="1"/>
          </p:cNvSpPr>
          <p:nvPr>
            <p:ph type="body" idx="20"/>
          </p:nvPr>
        </p:nvSpPr>
        <p:spPr>
          <a:xfrm>
            <a:off x="6432244" y="2791972"/>
            <a:ext cx="771003" cy="40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body" idx="21"/>
          </p:nvPr>
        </p:nvSpPr>
        <p:spPr>
          <a:xfrm>
            <a:off x="6432244" y="4376084"/>
            <a:ext cx="771003" cy="40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нкты">
  <p:cSld name="Пункты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8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8"/>
          <p:cNvSpPr txBox="1">
            <a:spLocks noGrp="1"/>
          </p:cNvSpPr>
          <p:nvPr>
            <p:ph type="title"/>
          </p:nvPr>
        </p:nvSpPr>
        <p:spPr>
          <a:xfrm>
            <a:off x="361107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8"/>
          <p:cNvSpPr txBox="1">
            <a:spLocks noGrp="1"/>
          </p:cNvSpPr>
          <p:nvPr>
            <p:ph type="body" idx="1"/>
          </p:nvPr>
        </p:nvSpPr>
        <p:spPr>
          <a:xfrm>
            <a:off x="1994303" y="2973742"/>
            <a:ext cx="2190810" cy="910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8"/>
          <p:cNvSpPr txBox="1">
            <a:spLocks noGrp="1"/>
          </p:cNvSpPr>
          <p:nvPr>
            <p:ph type="body" idx="2"/>
          </p:nvPr>
        </p:nvSpPr>
        <p:spPr>
          <a:xfrm>
            <a:off x="6662924" y="1588128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8"/>
          <p:cNvSpPr txBox="1">
            <a:spLocks noGrp="1"/>
          </p:cNvSpPr>
          <p:nvPr>
            <p:ph type="body" idx="3"/>
          </p:nvPr>
        </p:nvSpPr>
        <p:spPr>
          <a:xfrm>
            <a:off x="6662924" y="2445138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8"/>
          <p:cNvSpPr txBox="1">
            <a:spLocks noGrp="1"/>
          </p:cNvSpPr>
          <p:nvPr>
            <p:ph type="body" idx="4"/>
          </p:nvPr>
        </p:nvSpPr>
        <p:spPr>
          <a:xfrm>
            <a:off x="6662924" y="3302147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8"/>
          <p:cNvSpPr txBox="1">
            <a:spLocks noGrp="1"/>
          </p:cNvSpPr>
          <p:nvPr>
            <p:ph type="body" idx="5"/>
          </p:nvPr>
        </p:nvSpPr>
        <p:spPr>
          <a:xfrm>
            <a:off x="6662924" y="4159156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body" idx="6"/>
          </p:nvPr>
        </p:nvSpPr>
        <p:spPr>
          <a:xfrm>
            <a:off x="6662924" y="5016166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атистика">
  <p:cSld name="Статистика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9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9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9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361107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9"/>
          <p:cNvSpPr>
            <a:spLocks noGrp="1"/>
          </p:cNvSpPr>
          <p:nvPr>
            <p:ph type="body" idx="1"/>
          </p:nvPr>
        </p:nvSpPr>
        <p:spPr>
          <a:xfrm>
            <a:off x="6683077" y="1026867"/>
            <a:ext cx="4790314" cy="1615356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>
            <a:spLocks noGrp="1"/>
          </p:cNvSpPr>
          <p:nvPr>
            <p:ph type="body" idx="3"/>
          </p:nvPr>
        </p:nvSpPr>
        <p:spPr>
          <a:xfrm>
            <a:off x="6683077" y="2807582"/>
            <a:ext cx="4790314" cy="1615356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4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9"/>
          <p:cNvSpPr>
            <a:spLocks noGrp="1"/>
          </p:cNvSpPr>
          <p:nvPr>
            <p:ph type="body" idx="5"/>
          </p:nvPr>
        </p:nvSpPr>
        <p:spPr>
          <a:xfrm>
            <a:off x="6683077" y="4584029"/>
            <a:ext cx="4790314" cy="1615356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6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Статистика">
  <p:cSld name="2_Статистика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0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0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06" name="Google Shape;106;p10"/>
          <p:cNvSpPr txBox="1">
            <a:spLocks noGrp="1"/>
          </p:cNvSpPr>
          <p:nvPr>
            <p:ph type="title"/>
          </p:nvPr>
        </p:nvSpPr>
        <p:spPr>
          <a:xfrm>
            <a:off x="367721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0"/>
          <p:cNvSpPr>
            <a:spLocks noGrp="1"/>
          </p:cNvSpPr>
          <p:nvPr>
            <p:ph type="body" idx="1"/>
          </p:nvPr>
        </p:nvSpPr>
        <p:spPr>
          <a:xfrm>
            <a:off x="6683077" y="1016000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 b="1">
                <a:solidFill>
                  <a:schemeClr val="accen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body" idx="2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10"/>
          <p:cNvSpPr>
            <a:spLocks noGrp="1"/>
          </p:cNvSpPr>
          <p:nvPr>
            <p:ph type="body" idx="3"/>
          </p:nvPr>
        </p:nvSpPr>
        <p:spPr>
          <a:xfrm>
            <a:off x="6683077" y="2284561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B37BED"/>
              </a:buClr>
              <a:buSzPts val="1800"/>
              <a:buChar char="•"/>
              <a:defRPr sz="1800" b="1">
                <a:solidFill>
                  <a:srgbClr val="B37BED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0" name="Google Shape;110;p10"/>
          <p:cNvSpPr txBox="1">
            <a:spLocks noGrp="1"/>
          </p:cNvSpPr>
          <p:nvPr>
            <p:ph type="body" idx="4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1" name="Google Shape;111;p10"/>
          <p:cNvSpPr>
            <a:spLocks noGrp="1"/>
          </p:cNvSpPr>
          <p:nvPr>
            <p:ph type="body" idx="5"/>
          </p:nvPr>
        </p:nvSpPr>
        <p:spPr>
          <a:xfrm>
            <a:off x="6683077" y="3553122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sz="1800" b="1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6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0"/>
          <p:cNvSpPr>
            <a:spLocks noGrp="1"/>
          </p:cNvSpPr>
          <p:nvPr>
            <p:ph type="body" idx="7"/>
          </p:nvPr>
        </p:nvSpPr>
        <p:spPr>
          <a:xfrm>
            <a:off x="6683077" y="4821684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body" idx="8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5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 sz="1996" b="1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0802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Font typeface="Arial"/>
              <a:buChar char="•"/>
              <a:defRPr sz="1452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9308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71"/>
              <a:buFont typeface="Arial"/>
              <a:buChar char="•"/>
              <a:defRPr sz="1271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291909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97"/>
              <a:buFont typeface="Arial"/>
              <a:buChar char="•"/>
              <a:defRPr sz="997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286194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Font typeface="Arial"/>
              <a:buChar char="•"/>
              <a:defRPr sz="907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286194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Font typeface="Arial"/>
              <a:buChar char="•"/>
              <a:defRPr sz="907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053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41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053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41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053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41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053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41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6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76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56">
          <p15:clr>
            <a:srgbClr val="F26B43"/>
          </p15:clr>
        </p15:guide>
        <p15:guide id="2" orient="horz" pos="482">
          <p15:clr>
            <a:srgbClr val="F26B43"/>
          </p15:clr>
        </p15:guide>
        <p15:guide id="3" pos="218">
          <p15:clr>
            <a:srgbClr val="F26B43"/>
          </p15:clr>
        </p15:guide>
        <p15:guide id="4" pos="7469">
          <p15:clr>
            <a:srgbClr val="F26B43"/>
          </p15:clr>
        </p15:guide>
        <p15:guide id="5" orient="horz" pos="249">
          <p15:clr>
            <a:srgbClr val="F26B43"/>
          </p15:clr>
        </p15:guide>
        <p15:guide id="6" orient="horz" pos="4042">
          <p15:clr>
            <a:srgbClr val="F26B43"/>
          </p15:clr>
        </p15:guide>
        <p15:guide id="7" orient="horz" pos="3906">
          <p15:clr>
            <a:srgbClr val="F26B43"/>
          </p15:clr>
        </p15:guide>
        <p15:guide id="8" orient="horz" pos="640">
          <p15:clr>
            <a:srgbClr val="F26B43"/>
          </p15:clr>
        </p15:guide>
        <p15:guide id="9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g"/><Relationship Id="rId3" Type="http://schemas.openxmlformats.org/officeDocument/2006/relationships/image" Target="../media/image1.png"/><Relationship Id="rId7" Type="http://schemas.openxmlformats.org/officeDocument/2006/relationships/image" Target="../media/image2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2.jpg"/><Relationship Id="rId5" Type="http://schemas.openxmlformats.org/officeDocument/2006/relationships/image" Target="../media/image21.jp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1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xn----7sbabaalq3cfnwjby6a.xn--p1ai/" TargetMode="External"/><Relationship Id="rId4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xn----7sbab3bi5annfz.xn--p1ai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5"/>
          <p:cNvSpPr/>
          <p:nvPr/>
        </p:nvSpPr>
        <p:spPr>
          <a:xfrm>
            <a:off x="811459" y="2177105"/>
            <a:ext cx="4182572" cy="1558359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25"/>
          <p:cNvSpPr txBox="1">
            <a:spLocks noGrp="1"/>
          </p:cNvSpPr>
          <p:nvPr>
            <p:ph type="ctrTitle"/>
          </p:nvPr>
        </p:nvSpPr>
        <p:spPr>
          <a:xfrm>
            <a:off x="0" y="4323440"/>
            <a:ext cx="8930700" cy="827100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7127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Font typeface="Montserrat"/>
              <a:buNone/>
            </a:pPr>
            <a:r>
              <a:rPr lang="ru-RU"/>
              <a:t>КАРТА ВОДОКАНАЛА</a:t>
            </a:r>
            <a:endParaRPr sz="2000"/>
          </a:p>
        </p:txBody>
      </p:sp>
      <p:sp>
        <p:nvSpPr>
          <p:cNvPr id="239" name="Google Shape;239;p25"/>
          <p:cNvSpPr txBox="1">
            <a:spLocks noGrp="1"/>
          </p:cNvSpPr>
          <p:nvPr>
            <p:ph type="body" idx="1"/>
          </p:nvPr>
        </p:nvSpPr>
        <p:spPr>
          <a:xfrm>
            <a:off x="0" y="5149851"/>
            <a:ext cx="8930700" cy="757200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</a:pPr>
            <a:r>
              <a:rPr lang="ru-RU"/>
              <a:t>            2.Рекомендательный сервис прогнозирования </a:t>
            </a:r>
            <a:br>
              <a:rPr lang="ru-RU"/>
            </a:br>
            <a:r>
              <a:rPr lang="ru-RU"/>
              <a:t>	    возникновения технологических ситуаций</a:t>
            </a:r>
            <a:endParaRPr/>
          </a:p>
        </p:txBody>
      </p:sp>
      <p:pic>
        <p:nvPicPr>
          <p:cNvPr id="240" name="Google Shape;2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4251" y="2499088"/>
            <a:ext cx="253365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4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10</a:t>
            </a:fld>
            <a:endParaRPr/>
          </a:p>
        </p:txBody>
      </p:sp>
      <p:sp>
        <p:nvSpPr>
          <p:cNvPr id="391" name="Google Shape;391;p34"/>
          <p:cNvSpPr txBox="1">
            <a:spLocks noGrp="1"/>
          </p:cNvSpPr>
          <p:nvPr>
            <p:ph type="title"/>
          </p:nvPr>
        </p:nvSpPr>
        <p:spPr>
          <a:xfrm>
            <a:off x="384256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/>
              <a:t>Как это работает?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2" name="Google Shape;392;p34"/>
          <p:cNvSpPr txBox="1"/>
          <p:nvPr/>
        </p:nvSpPr>
        <p:spPr>
          <a:xfrm>
            <a:off x="346075" y="1056675"/>
            <a:ext cx="3161700" cy="8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01. Система регистрирует падение давления на участке, выводит уведомление диспетчеру</a:t>
            </a:r>
            <a:endParaRPr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3" name="Google Shape;393;p34"/>
          <p:cNvSpPr txBox="1"/>
          <p:nvPr/>
        </p:nvSpPr>
        <p:spPr>
          <a:xfrm>
            <a:off x="3669650" y="1056675"/>
            <a:ext cx="36012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02. Диспетчер получает прогноз и объяснение причин и инструкции, </a:t>
            </a:r>
            <a:b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по устранению проблемы</a:t>
            </a:r>
            <a:endParaRPr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94" name="Google Shape;394;p34" title="Frame 1046 (1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250" y="2139463"/>
            <a:ext cx="2858776" cy="113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8550" y="1942825"/>
            <a:ext cx="2626425" cy="4998973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34"/>
          <p:cNvSpPr txBox="1"/>
          <p:nvPr/>
        </p:nvSpPr>
        <p:spPr>
          <a:xfrm>
            <a:off x="7432725" y="1056675"/>
            <a:ext cx="3601200" cy="8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03. После одобрения плана, система передает задачу бригадиру в мобильное приложение</a:t>
            </a:r>
            <a:endParaRPr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97" name="Google Shape;397;p34" title="iPhone 16 - 9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64550" y="1942825"/>
            <a:ext cx="2155515" cy="4673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5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11</a:t>
            </a:fld>
            <a:endParaRPr/>
          </a:p>
        </p:txBody>
      </p:sp>
      <p:sp>
        <p:nvSpPr>
          <p:cNvPr id="403" name="Google Shape;403;p35"/>
          <p:cNvSpPr txBox="1">
            <a:spLocks noGrp="1"/>
          </p:cNvSpPr>
          <p:nvPr>
            <p:ph type="title"/>
          </p:nvPr>
        </p:nvSpPr>
        <p:spPr>
          <a:xfrm>
            <a:off x="384256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/>
              <a:t>Как это работает? Моделирование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04" name="Google Shape;404;p35" title="Slide 16_9 - 6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950" y="1516025"/>
            <a:ext cx="6191651" cy="4684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35" title="Group 7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30376" y="2908938"/>
            <a:ext cx="5770051" cy="1898917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35"/>
          <p:cNvSpPr txBox="1"/>
          <p:nvPr/>
        </p:nvSpPr>
        <p:spPr>
          <a:xfrm>
            <a:off x="6932100" y="2116650"/>
            <a:ext cx="5040600" cy="4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Оценка качества прогнозирования различных подходов</a:t>
            </a:r>
            <a:endParaRPr sz="16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6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12</a:t>
            </a:fld>
            <a:endParaRPr/>
          </a:p>
        </p:txBody>
      </p:sp>
      <p:sp>
        <p:nvSpPr>
          <p:cNvPr id="412" name="Google Shape;412;p36"/>
          <p:cNvSpPr txBox="1">
            <a:spLocks noGrp="1"/>
          </p:cNvSpPr>
          <p:nvPr>
            <p:ph type="title"/>
          </p:nvPr>
        </p:nvSpPr>
        <p:spPr>
          <a:xfrm>
            <a:off x="384256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/>
              <a:t>Как это работает? Дашборд для диспетчера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3" name="Google Shape;413;p36"/>
          <p:cNvSpPr txBox="1"/>
          <p:nvPr/>
        </p:nvSpPr>
        <p:spPr>
          <a:xfrm>
            <a:off x="483625" y="854000"/>
            <a:ext cx="42957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52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Визуализация данных системы</a:t>
            </a: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Запись экрана 2025-10-02 в 20.mp4">
            <a:hlinkClick r:id="" action="ppaction://media"/>
            <a:extLst>
              <a:ext uri="{FF2B5EF4-FFF2-40B4-BE49-F238E27FC236}">
                <a16:creationId xmlns:a16="http://schemas.microsoft.com/office/drawing/2014/main" id="{E54F1DE0-2194-01F5-9FC0-841E4D7941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84256" y="1329527"/>
            <a:ext cx="9529489" cy="53919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7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13</a:t>
            </a:fld>
            <a:endParaRPr/>
          </a:p>
        </p:txBody>
      </p:sp>
      <p:sp>
        <p:nvSpPr>
          <p:cNvPr id="419" name="Google Shape;419;p37"/>
          <p:cNvSpPr txBox="1">
            <a:spLocks noGrp="1"/>
          </p:cNvSpPr>
          <p:nvPr>
            <p:ph type="title"/>
          </p:nvPr>
        </p:nvSpPr>
        <p:spPr>
          <a:xfrm>
            <a:off x="384256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/>
              <a:t>Как это работает? Дашборд для диспетчера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0" name="Google Shape;420;p37"/>
          <p:cNvSpPr txBox="1"/>
          <p:nvPr/>
        </p:nvSpPr>
        <p:spPr>
          <a:xfrm>
            <a:off x="9220225" y="1715250"/>
            <a:ext cx="1672200" cy="6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52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Список рекомендаций</a:t>
            </a: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21" name="Google Shape;421;p37"/>
          <p:cNvCxnSpPr/>
          <p:nvPr/>
        </p:nvCxnSpPr>
        <p:spPr>
          <a:xfrm flipH="1">
            <a:off x="8708675" y="1933525"/>
            <a:ext cx="485700" cy="108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422" name="Google Shape;422;p37"/>
          <p:cNvPicPr preferRelativeResize="0"/>
          <p:nvPr/>
        </p:nvPicPr>
        <p:blipFill rotWithShape="1">
          <a:blip r:embed="rId4">
            <a:alphaModFix/>
          </a:blip>
          <a:srcRect b="2987"/>
          <a:stretch/>
        </p:blipFill>
        <p:spPr>
          <a:xfrm>
            <a:off x="1333475" y="1656050"/>
            <a:ext cx="7391427" cy="4033549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37"/>
          <p:cNvSpPr txBox="1"/>
          <p:nvPr/>
        </p:nvSpPr>
        <p:spPr>
          <a:xfrm>
            <a:off x="8961225" y="3041250"/>
            <a:ext cx="1961100" cy="6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52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Аварии отображаются </a:t>
            </a:r>
            <a:br>
              <a:rPr lang="ru-RU" sz="1452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452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на карте</a:t>
            </a: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24" name="Google Shape;424;p37"/>
          <p:cNvCxnSpPr>
            <a:stCxn id="423" idx="1"/>
          </p:cNvCxnSpPr>
          <p:nvPr/>
        </p:nvCxnSpPr>
        <p:spPr>
          <a:xfrm rot="10800000">
            <a:off x="4770825" y="3362250"/>
            <a:ext cx="4190400" cy="177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8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14</a:t>
            </a:fld>
            <a:endParaRPr/>
          </a:p>
        </p:txBody>
      </p:sp>
      <p:sp>
        <p:nvSpPr>
          <p:cNvPr id="430" name="Google Shape;430;p38"/>
          <p:cNvSpPr txBox="1">
            <a:spLocks noGrp="1"/>
          </p:cNvSpPr>
          <p:nvPr>
            <p:ph type="title"/>
          </p:nvPr>
        </p:nvSpPr>
        <p:spPr>
          <a:xfrm>
            <a:off x="384256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/>
              <a:t>Как это работает? Дашборд для диспетчера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31" name="Google Shape;431;p38" title="Desktop - 1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8625" y="1117838"/>
            <a:ext cx="6500124" cy="4622326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38"/>
          <p:cNvSpPr txBox="1"/>
          <p:nvPr/>
        </p:nvSpPr>
        <p:spPr>
          <a:xfrm>
            <a:off x="8799975" y="2945275"/>
            <a:ext cx="2312400" cy="6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52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Подробное описание и прогноз</a:t>
            </a: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33" name="Google Shape;433;p38"/>
          <p:cNvCxnSpPr/>
          <p:nvPr/>
        </p:nvCxnSpPr>
        <p:spPr>
          <a:xfrm flipH="1">
            <a:off x="6313025" y="3239900"/>
            <a:ext cx="2484000" cy="1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34" name="Google Shape;434;p38"/>
          <p:cNvSpPr txBox="1"/>
          <p:nvPr/>
        </p:nvSpPr>
        <p:spPr>
          <a:xfrm>
            <a:off x="8787257" y="5056571"/>
            <a:ext cx="2312400" cy="6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52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Одобрение плана</a:t>
            </a: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35" name="Google Shape;435;p38"/>
          <p:cNvCxnSpPr/>
          <p:nvPr/>
        </p:nvCxnSpPr>
        <p:spPr>
          <a:xfrm flipH="1">
            <a:off x="6221750" y="5253000"/>
            <a:ext cx="2484000" cy="1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36" name="Google Shape;436;p38"/>
          <p:cNvSpPr txBox="1"/>
          <p:nvPr/>
        </p:nvSpPr>
        <p:spPr>
          <a:xfrm>
            <a:off x="8799975" y="3750750"/>
            <a:ext cx="2484000" cy="11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52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Возможность редактирования плана и просмотра инструкций </a:t>
            </a:r>
            <a:br>
              <a:rPr lang="ru-RU" sz="1452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452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для бригадира</a:t>
            </a: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37" name="Google Shape;437;p38"/>
          <p:cNvCxnSpPr/>
          <p:nvPr/>
        </p:nvCxnSpPr>
        <p:spPr>
          <a:xfrm flipH="1">
            <a:off x="6325225" y="4575600"/>
            <a:ext cx="2484000" cy="1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9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15</a:t>
            </a:fld>
            <a:endParaRPr/>
          </a:p>
        </p:txBody>
      </p:sp>
      <p:sp>
        <p:nvSpPr>
          <p:cNvPr id="443" name="Google Shape;443;p39"/>
          <p:cNvSpPr txBox="1">
            <a:spLocks noGrp="1"/>
          </p:cNvSpPr>
          <p:nvPr>
            <p:ph type="title"/>
          </p:nvPr>
        </p:nvSpPr>
        <p:spPr>
          <a:xfrm>
            <a:off x="384256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/>
              <a:t>Как это работает? Дашборд для диспетчера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44" name="Google Shape;444;p39" title="Desktop - 1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604" y="1206214"/>
            <a:ext cx="6500124" cy="4622326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39"/>
          <p:cNvSpPr txBox="1"/>
          <p:nvPr/>
        </p:nvSpPr>
        <p:spPr>
          <a:xfrm>
            <a:off x="7373236" y="5144947"/>
            <a:ext cx="2312400" cy="6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52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Одобрение плана</a:t>
            </a: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46" name="Google Shape;446;p39"/>
          <p:cNvCxnSpPr/>
          <p:nvPr/>
        </p:nvCxnSpPr>
        <p:spPr>
          <a:xfrm flipH="1">
            <a:off x="4807729" y="5341376"/>
            <a:ext cx="2484000" cy="1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447" name="Google Shape;447;p39"/>
          <p:cNvPicPr preferRelativeResize="0"/>
          <p:nvPr/>
        </p:nvPicPr>
        <p:blipFill rotWithShape="1">
          <a:blip r:embed="rId5">
            <a:alphaModFix/>
          </a:blip>
          <a:srcRect l="20821" t="3493" r="24166"/>
          <a:stretch/>
        </p:blipFill>
        <p:spPr>
          <a:xfrm>
            <a:off x="5042355" y="1045451"/>
            <a:ext cx="3818750" cy="3628674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39"/>
          <p:cNvSpPr txBox="1"/>
          <p:nvPr/>
        </p:nvSpPr>
        <p:spPr>
          <a:xfrm>
            <a:off x="9269700" y="1735185"/>
            <a:ext cx="2312400" cy="17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52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Для одобрения плана диспетчеру необходимо подписать план своей электронной подписью</a:t>
            </a: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49" name="Google Shape;449;p39"/>
          <p:cNvCxnSpPr/>
          <p:nvPr/>
        </p:nvCxnSpPr>
        <p:spPr>
          <a:xfrm flipH="1">
            <a:off x="8042100" y="1934450"/>
            <a:ext cx="1227600" cy="99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0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16</a:t>
            </a:fld>
            <a:endParaRPr/>
          </a:p>
        </p:txBody>
      </p:sp>
      <p:sp>
        <p:nvSpPr>
          <p:cNvPr id="455" name="Google Shape;455;p40"/>
          <p:cNvSpPr txBox="1">
            <a:spLocks noGrp="1"/>
          </p:cNvSpPr>
          <p:nvPr>
            <p:ph type="title"/>
          </p:nvPr>
        </p:nvSpPr>
        <p:spPr>
          <a:xfrm>
            <a:off x="384256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/>
              <a:t>Как это работает? Дашборд для диспетчера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56" name="Google Shape;456;p40" title="image 11.png"/>
          <p:cNvPicPr preferRelativeResize="0"/>
          <p:nvPr/>
        </p:nvPicPr>
        <p:blipFill rotWithShape="1">
          <a:blip r:embed="rId4">
            <a:alphaModFix/>
          </a:blip>
          <a:srcRect r="21060"/>
          <a:stretch/>
        </p:blipFill>
        <p:spPr>
          <a:xfrm>
            <a:off x="2425975" y="2312175"/>
            <a:ext cx="5910251" cy="3736100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40"/>
          <p:cNvSpPr txBox="1"/>
          <p:nvPr/>
        </p:nvSpPr>
        <p:spPr>
          <a:xfrm>
            <a:off x="384250" y="4329150"/>
            <a:ext cx="1672200" cy="6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52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Показатели отклонений </a:t>
            </a:r>
            <a:br>
              <a:rPr lang="ru-RU" sz="1452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452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РЭВС</a:t>
            </a: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58" name="Google Shape;458;p40"/>
          <p:cNvCxnSpPr>
            <a:stCxn id="459" idx="1"/>
          </p:cNvCxnSpPr>
          <p:nvPr/>
        </p:nvCxnSpPr>
        <p:spPr>
          <a:xfrm flipH="1">
            <a:off x="8479700" y="4278700"/>
            <a:ext cx="1252500" cy="10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460" name="Google Shape;460;p40" title="image 12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75638" y="2493800"/>
            <a:ext cx="2103925" cy="2842826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p40"/>
          <p:cNvSpPr txBox="1"/>
          <p:nvPr/>
        </p:nvSpPr>
        <p:spPr>
          <a:xfrm>
            <a:off x="9732200" y="3940000"/>
            <a:ext cx="1672200" cy="6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52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Подробное описание отклонений</a:t>
            </a: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61" name="Google Shape;461;p40"/>
          <p:cNvCxnSpPr/>
          <p:nvPr/>
        </p:nvCxnSpPr>
        <p:spPr>
          <a:xfrm rot="10800000" flipH="1">
            <a:off x="1922300" y="4781375"/>
            <a:ext cx="571500" cy="1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2" name="Google Shape;462;p40"/>
          <p:cNvCxnSpPr>
            <a:stCxn id="463" idx="2"/>
          </p:cNvCxnSpPr>
          <p:nvPr/>
        </p:nvCxnSpPr>
        <p:spPr>
          <a:xfrm>
            <a:off x="5381100" y="1893588"/>
            <a:ext cx="23700" cy="8700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63" name="Google Shape;463;p40"/>
          <p:cNvSpPr txBox="1"/>
          <p:nvPr/>
        </p:nvSpPr>
        <p:spPr>
          <a:xfrm>
            <a:off x="3872550" y="1391088"/>
            <a:ext cx="30171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52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На карте нанесены РЭВС</a:t>
            </a: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41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17</a:t>
            </a:fld>
            <a:endParaRPr/>
          </a:p>
        </p:txBody>
      </p:sp>
      <p:sp>
        <p:nvSpPr>
          <p:cNvPr id="469" name="Google Shape;469;p41"/>
          <p:cNvSpPr txBox="1">
            <a:spLocks noGrp="1"/>
          </p:cNvSpPr>
          <p:nvPr>
            <p:ph type="title"/>
          </p:nvPr>
        </p:nvSpPr>
        <p:spPr>
          <a:xfrm>
            <a:off x="384256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/>
              <a:t>Как это работает? Дашборд для диспетчера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70" name="Google Shape;470;p41" title="image 11.png"/>
          <p:cNvPicPr preferRelativeResize="0"/>
          <p:nvPr/>
        </p:nvPicPr>
        <p:blipFill rotWithShape="1">
          <a:blip r:embed="rId4">
            <a:alphaModFix/>
          </a:blip>
          <a:srcRect t="48578" r="21060"/>
          <a:stretch/>
        </p:blipFill>
        <p:spPr>
          <a:xfrm>
            <a:off x="454300" y="933450"/>
            <a:ext cx="4107890" cy="1335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71" name="Google Shape;471;p41" title="5402225529110789363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4300" y="1973425"/>
            <a:ext cx="2933805" cy="4132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2" name="Google Shape;472;p41" title="5402225529110789362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615175" y="1975300"/>
            <a:ext cx="2868545" cy="412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p41" title="5402225529110789365.jp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01640" y="1975300"/>
            <a:ext cx="2613531" cy="4128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4" name="Google Shape;474;p41" title="5402225529110789364.jp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388107" y="1973425"/>
            <a:ext cx="2613539" cy="4132475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41"/>
          <p:cNvSpPr txBox="1"/>
          <p:nvPr/>
        </p:nvSpPr>
        <p:spPr>
          <a:xfrm>
            <a:off x="4947825" y="1135100"/>
            <a:ext cx="30171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52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Рекомендации для РЭВС</a:t>
            </a: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42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18</a:t>
            </a:fld>
            <a:endParaRPr/>
          </a:p>
        </p:txBody>
      </p:sp>
      <p:sp>
        <p:nvSpPr>
          <p:cNvPr id="481" name="Google Shape;481;p42"/>
          <p:cNvSpPr txBox="1">
            <a:spLocks noGrp="1"/>
          </p:cNvSpPr>
          <p:nvPr>
            <p:ph type="title"/>
          </p:nvPr>
        </p:nvSpPr>
        <p:spPr>
          <a:xfrm>
            <a:off x="449706" y="639801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/>
              <a:t>Как это работает? </a:t>
            </a:r>
            <a:br>
              <a:rPr lang="ru-RU"/>
            </a:br>
            <a:r>
              <a:rPr lang="ru-RU"/>
              <a:t>Мобильное приложение для бригад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82" name="Google Shape;482;p42" title="iPhone 16 - 9 (1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8650" y="2124063"/>
            <a:ext cx="2063500" cy="4473575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42"/>
          <p:cNvSpPr txBox="1"/>
          <p:nvPr/>
        </p:nvSpPr>
        <p:spPr>
          <a:xfrm>
            <a:off x="514350" y="1276350"/>
            <a:ext cx="2724300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Диспетчер одобрил план </a:t>
            </a:r>
            <a:br>
              <a:rPr lang="ru-RU"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и система передала ее </a:t>
            </a:r>
            <a:br>
              <a:rPr lang="ru-RU"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в мобильное приложение бригад</a:t>
            </a:r>
            <a:endParaRPr sz="1200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84" name="Google Shape;484;p42" title="iPhone 16 - 2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76575" y="2124087"/>
            <a:ext cx="2063500" cy="4473541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42"/>
          <p:cNvSpPr txBox="1"/>
          <p:nvPr/>
        </p:nvSpPr>
        <p:spPr>
          <a:xfrm>
            <a:off x="3076575" y="1342875"/>
            <a:ext cx="1990800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Карточка плана</a:t>
            </a:r>
            <a:endParaRPr sz="1200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86" name="Google Shape;486;p42" title="iPhone 16 - 7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51800" y="2124093"/>
            <a:ext cx="2063500" cy="4473507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Google Shape;487;p42"/>
          <p:cNvSpPr txBox="1"/>
          <p:nvPr/>
        </p:nvSpPr>
        <p:spPr>
          <a:xfrm>
            <a:off x="5375600" y="1266675"/>
            <a:ext cx="2581200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Отображение задачи </a:t>
            </a:r>
            <a:br>
              <a:rPr lang="ru-RU"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на карте, также возможны построения маршрута </a:t>
            </a:r>
            <a:br>
              <a:rPr lang="ru-RU"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до аварии</a:t>
            </a:r>
            <a:endParaRPr sz="1200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8" name="Google Shape;488;p42"/>
          <p:cNvSpPr txBox="1"/>
          <p:nvPr/>
        </p:nvSpPr>
        <p:spPr>
          <a:xfrm>
            <a:off x="8033075" y="1342875"/>
            <a:ext cx="1990800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Чат с диспетчером </a:t>
            </a:r>
            <a:br>
              <a:rPr lang="ru-RU"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по поставленной задаче</a:t>
            </a:r>
            <a:endParaRPr sz="1200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89" name="Google Shape;489;p42" title="iPhone 16 - 8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105850" y="2146288"/>
            <a:ext cx="2043011" cy="4429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3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19</a:t>
            </a:fld>
            <a:endParaRPr/>
          </a:p>
        </p:txBody>
      </p:sp>
      <p:sp>
        <p:nvSpPr>
          <p:cNvPr id="495" name="Google Shape;495;p43"/>
          <p:cNvSpPr txBox="1">
            <a:spLocks noGrp="1"/>
          </p:cNvSpPr>
          <p:nvPr>
            <p:ph type="title"/>
          </p:nvPr>
        </p:nvSpPr>
        <p:spPr>
          <a:xfrm>
            <a:off x="449706" y="639801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/>
              <a:t>Как это работает? </a:t>
            </a:r>
            <a:br>
              <a:rPr lang="ru-RU"/>
            </a:br>
            <a:r>
              <a:rPr lang="ru-RU"/>
              <a:t>Мобильное приложение для бригад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6" name="Google Shape;496;p43"/>
          <p:cNvSpPr txBox="1"/>
          <p:nvPr/>
        </p:nvSpPr>
        <p:spPr>
          <a:xfrm>
            <a:off x="514350" y="1276350"/>
            <a:ext cx="2724300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Пошаговое выполнение задачи</a:t>
            </a:r>
            <a:endParaRPr sz="1200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97" name="Google Shape;497;p43" title="iPhone 16 - 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761" y="2057551"/>
            <a:ext cx="1738339" cy="3768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498" name="Google Shape;498;p43" title="iPhone 16 - 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00445" y="2055375"/>
            <a:ext cx="1740347" cy="3772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43" title="iPhone 16 - 5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17145" y="2055385"/>
            <a:ext cx="1740347" cy="3772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43" title="iPhone 16 - 6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96001" y="2055385"/>
            <a:ext cx="1740347" cy="3772967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p43"/>
          <p:cNvSpPr txBox="1"/>
          <p:nvPr/>
        </p:nvSpPr>
        <p:spPr>
          <a:xfrm>
            <a:off x="3000525" y="1219200"/>
            <a:ext cx="4762500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После выполнения каждого пункта плана, данные собираются в автоматический акт выполненных работ</a:t>
            </a:r>
            <a:endParaRPr sz="1200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02" name="Google Shape;502;p43" title="iPhone 16 - 10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247525" y="1351600"/>
            <a:ext cx="2064975" cy="4476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6"/>
          <p:cNvSpPr/>
          <p:nvPr/>
        </p:nvSpPr>
        <p:spPr>
          <a:xfrm>
            <a:off x="6112982" y="1016000"/>
            <a:ext cx="5744056" cy="2413000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6" name="Google Shape;246;p26" title="8ee5402b-1c30-4190-a331-5e6ec7ad2dc8.jfif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2217" b="12225"/>
          <a:stretch/>
        </p:blipFill>
        <p:spPr>
          <a:xfrm>
            <a:off x="6284495" y="1132798"/>
            <a:ext cx="5227568" cy="2221824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6"/>
          <p:cNvSpPr/>
          <p:nvPr/>
        </p:nvSpPr>
        <p:spPr>
          <a:xfrm>
            <a:off x="371214" y="2947527"/>
            <a:ext cx="5364424" cy="1343098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764930" y="3401467"/>
            <a:ext cx="4484077" cy="516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Arial"/>
              <a:buNone/>
            </a:pPr>
            <a:r>
              <a:rPr lang="ru-RU" sz="1400" b="1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РЕКОМЕНДАТЕЛЬНЫЙ СЕРВИС ПРОГНОЗИРОВАНИЯ ВОЗНИКНОВЕНИЯ ТЕХНОЛОГИЧЕСКИХ СИТУАЦИЙ</a:t>
            </a:r>
            <a:endParaRPr/>
          </a:p>
        </p:txBody>
      </p:sp>
      <p:sp>
        <p:nvSpPr>
          <p:cNvPr id="249" name="Google Shape;249;p26"/>
          <p:cNvSpPr txBox="1"/>
          <p:nvPr/>
        </p:nvSpPr>
        <p:spPr>
          <a:xfrm>
            <a:off x="1558339" y="2996161"/>
            <a:ext cx="2990173" cy="353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ru-RU" sz="1400" b="1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Наименование задачи:</a:t>
            </a:r>
            <a:endParaRPr/>
          </a:p>
        </p:txBody>
      </p:sp>
      <p:sp>
        <p:nvSpPr>
          <p:cNvPr id="250" name="Google Shape;250;p26"/>
          <p:cNvSpPr/>
          <p:nvPr/>
        </p:nvSpPr>
        <p:spPr>
          <a:xfrm>
            <a:off x="371214" y="4336253"/>
            <a:ext cx="5364424" cy="1864523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Arial"/>
              <a:buNone/>
            </a:pPr>
            <a:endParaRPr b="1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p26"/>
          <p:cNvSpPr txBox="1"/>
          <p:nvPr/>
        </p:nvSpPr>
        <p:spPr>
          <a:xfrm>
            <a:off x="346075" y="4850950"/>
            <a:ext cx="5364300" cy="13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55000" lnSpcReduction="2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ct val="87500"/>
              <a:buFont typeface="Arial"/>
              <a:buNone/>
            </a:pPr>
            <a:r>
              <a:rPr lang="ru-RU" sz="1600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Суть и цель проекта:</a:t>
            </a:r>
            <a:br>
              <a:rPr lang="ru-RU" sz="1600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6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Интеллектуальная система прогнозирования и предупреждения аварийных ситуаций</a:t>
            </a:r>
            <a:br>
              <a:rPr lang="ru-RU" sz="16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600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ct val="87500"/>
              <a:buFont typeface="Arial"/>
              <a:buNone/>
            </a:pPr>
            <a:r>
              <a:rPr lang="ru-RU" sz="1600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Технологии и подходы:</a:t>
            </a:r>
            <a:br>
              <a:rPr lang="ru-RU" sz="1600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6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Использовали современные методы машинного обучения такие как LGBM и  Transformer с упором на объяснимость</a:t>
            </a:r>
            <a:br>
              <a:rPr lang="ru-RU" sz="1600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ru-RU" sz="1600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600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Уникальность и инновационность решения:</a:t>
            </a:r>
            <a:endParaRPr sz="1600" b="1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ct val="87500"/>
              <a:buFont typeface="Arial"/>
              <a:buNone/>
            </a:pPr>
            <a:r>
              <a:rPr lang="ru-RU" sz="16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Использован уникальный сценарный подход при обнаружении вероятности аварии. Базируясь на данных, можно заранее увидеть по какому из сценариев развивается технологическая ситуация и принять решение о мерах по предотвращению.</a:t>
            </a:r>
            <a:endParaRPr sz="1600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ct val="100000"/>
              <a:buFont typeface="Arial"/>
              <a:buNone/>
            </a:pPr>
            <a:endParaRPr b="1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2" name="Google Shape;252;p26"/>
          <p:cNvSpPr txBox="1"/>
          <p:nvPr/>
        </p:nvSpPr>
        <p:spPr>
          <a:xfrm>
            <a:off x="1558339" y="4544813"/>
            <a:ext cx="2990173" cy="353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Arial"/>
              <a:buNone/>
            </a:pPr>
            <a:r>
              <a:rPr lang="ru-RU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 решения:</a:t>
            </a:r>
            <a:endParaRPr b="1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6096000" y="3619076"/>
            <a:ext cx="5761038" cy="2581700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endParaRPr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6284500" y="4375225"/>
            <a:ext cx="5508900" cy="17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665"/>
              <a:buFont typeface="Noto Sans Symbols"/>
              <a:buNone/>
            </a:pPr>
            <a:r>
              <a:rPr lang="ru-RU" sz="1065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1. Возможность проваливаться в подробные отчеты, объекты показатели</a:t>
            </a:r>
            <a:endParaRPr sz="1065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665"/>
              <a:buFont typeface="Noto Sans Symbols"/>
              <a:buNone/>
            </a:pPr>
            <a:r>
              <a:rPr lang="ru-RU" sz="1065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2. Возможность анализировать текстовые сообщения из прессы, из соцсетей из домовых чатов и т.п.</a:t>
            </a:r>
            <a:endParaRPr sz="1065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665"/>
              <a:buFont typeface="Noto Sans Symbols"/>
              <a:buNone/>
            </a:pPr>
            <a:r>
              <a:rPr lang="ru-RU" sz="1065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3. Возможность учета внешних факторов: температура, осадки, ветер и т.п.</a:t>
            </a:r>
            <a:endParaRPr sz="1065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665"/>
              <a:buFont typeface="Noto Sans Symbols"/>
              <a:buNone/>
            </a:pPr>
            <a:r>
              <a:rPr lang="ru-RU" sz="1065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4. Возможность интегрироваться с бухгалтерией, с энергосетями и т.п.</a:t>
            </a:r>
            <a:endParaRPr sz="1065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665"/>
              <a:buFont typeface="Noto Sans Symbols"/>
              <a:buNone/>
            </a:pPr>
            <a:r>
              <a:rPr lang="ru-RU" sz="1065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5. Система оптимизации для улучшения показателей, сервиса и снижения затрат и кол-ва инцидентов</a:t>
            </a:r>
            <a:endParaRPr sz="1065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5" name="Google Shape;255;p26"/>
          <p:cNvSpPr txBox="1"/>
          <p:nvPr/>
        </p:nvSpPr>
        <p:spPr>
          <a:xfrm>
            <a:off x="6163496" y="3846321"/>
            <a:ext cx="5629858" cy="528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ru-RU" sz="1400" b="1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Как вы планируете дальше использовать </a:t>
            </a:r>
            <a:br>
              <a:rPr lang="ru-RU" sz="1400" b="1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400" b="1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или развивать ваше решение:</a:t>
            </a:r>
            <a:endParaRPr/>
          </a:p>
        </p:txBody>
      </p:sp>
      <p:sp>
        <p:nvSpPr>
          <p:cNvPr id="256" name="Google Shape;256;p26"/>
          <p:cNvSpPr/>
          <p:nvPr/>
        </p:nvSpPr>
        <p:spPr>
          <a:xfrm>
            <a:off x="371214" y="1028032"/>
            <a:ext cx="5364424" cy="1576729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7" name="Google Shape;257;p26"/>
          <p:cNvSpPr txBox="1"/>
          <p:nvPr/>
        </p:nvSpPr>
        <p:spPr>
          <a:xfrm>
            <a:off x="702554" y="1495848"/>
            <a:ext cx="4348812" cy="1015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marR="0" lvl="0" indent="-1446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</a:pPr>
            <a:r>
              <a:rPr lang="ru-RU" sz="14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Москва</a:t>
            </a:r>
            <a:endParaRPr sz="1400" b="0" i="0" u="none" strike="noStrike" cap="none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44688" marR="0" lvl="0" indent="-1446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</a:pPr>
            <a:r>
              <a:rPr lang="ru-RU" sz="14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5 человек</a:t>
            </a:r>
            <a:endParaRPr sz="1400" b="0" i="0" u="none" strike="noStrike" cap="none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44688" marR="0" lvl="0" indent="-1446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</a:pPr>
            <a:r>
              <a:rPr lang="ru-RU" sz="14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Капитан команды - Добрянский Федор Александрович</a:t>
            </a:r>
            <a:endParaRPr/>
          </a:p>
        </p:txBody>
      </p:sp>
      <p:sp>
        <p:nvSpPr>
          <p:cNvPr id="258" name="Google Shape;258;p26"/>
          <p:cNvSpPr txBox="1"/>
          <p:nvPr/>
        </p:nvSpPr>
        <p:spPr>
          <a:xfrm>
            <a:off x="1558339" y="1179389"/>
            <a:ext cx="2990173" cy="353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ru-RU" sz="1400" b="1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О команде</a:t>
            </a:r>
            <a:endParaRPr/>
          </a:p>
        </p:txBody>
      </p:sp>
      <p:sp>
        <p:nvSpPr>
          <p:cNvPr id="259" name="Google Shape;259;p26"/>
          <p:cNvSpPr txBox="1">
            <a:spLocks noGrp="1"/>
          </p:cNvSpPr>
          <p:nvPr>
            <p:ph type="title"/>
          </p:nvPr>
        </p:nvSpPr>
        <p:spPr>
          <a:xfrm>
            <a:off x="371214" y="449787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/>
              <a:t>КАРТА ВОДОКАНАЛА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4"/>
          <p:cNvSpPr txBox="1">
            <a:spLocks noGrp="1"/>
          </p:cNvSpPr>
          <p:nvPr>
            <p:ph type="sldNum" idx="12"/>
          </p:nvPr>
        </p:nvSpPr>
        <p:spPr>
          <a:xfrm>
            <a:off x="11297857" y="6234133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20</a:t>
            </a:fld>
            <a:endParaRPr/>
          </a:p>
        </p:txBody>
      </p:sp>
      <p:sp>
        <p:nvSpPr>
          <p:cNvPr id="508" name="Google Shape;508;p44"/>
          <p:cNvSpPr txBox="1">
            <a:spLocks noGrp="1"/>
          </p:cNvSpPr>
          <p:nvPr>
            <p:ph type="title"/>
          </p:nvPr>
        </p:nvSpPr>
        <p:spPr>
          <a:xfrm>
            <a:off x="590407" y="100947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/>
              <a:t>Ознакомиться с прототипом системы можно тут</a:t>
            </a:r>
            <a:endParaRPr/>
          </a:p>
        </p:txBody>
      </p:sp>
      <p:sp>
        <p:nvSpPr>
          <p:cNvPr id="509" name="Google Shape;509;p44"/>
          <p:cNvSpPr txBox="1"/>
          <p:nvPr/>
        </p:nvSpPr>
        <p:spPr>
          <a:xfrm>
            <a:off x="6679987" y="6493022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0" name="Google Shape;510;p44"/>
          <p:cNvSpPr txBox="1"/>
          <p:nvPr/>
        </p:nvSpPr>
        <p:spPr>
          <a:xfrm>
            <a:off x="6592924" y="7445041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11" name="Google Shape;511;p44" title="qr-code (1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1225" y="2022250"/>
            <a:ext cx="3276600" cy="3276600"/>
          </a:xfrm>
          <a:prstGeom prst="rect">
            <a:avLst/>
          </a:prstGeom>
          <a:noFill/>
          <a:ln>
            <a:noFill/>
          </a:ln>
        </p:spPr>
      </p:pic>
      <p:sp>
        <p:nvSpPr>
          <p:cNvPr id="512" name="Google Shape;512;p44"/>
          <p:cNvSpPr txBox="1">
            <a:spLocks noGrp="1"/>
          </p:cNvSpPr>
          <p:nvPr>
            <p:ph type="title"/>
          </p:nvPr>
        </p:nvSpPr>
        <p:spPr>
          <a:xfrm>
            <a:off x="4937750" y="2733675"/>
            <a:ext cx="6168300" cy="4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712787" algn="l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Font typeface="Montserrat"/>
              <a:buNone/>
            </a:pPr>
            <a:r>
              <a:rPr lang="ru-RU" sz="3900" u="sng">
                <a:solidFill>
                  <a:schemeClr val="hlink"/>
                </a:solidFill>
                <a:hlinkClick r:id="rId5"/>
              </a:rPr>
              <a:t>  </a:t>
            </a:r>
            <a:r>
              <a:rPr lang="ru-RU" sz="3700" u="sng">
                <a:solidFill>
                  <a:schemeClr val="l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карта-водоканала.рф</a:t>
            </a:r>
            <a:r>
              <a:rPr lang="ru-RU" sz="3100" u="sng">
                <a:solidFill>
                  <a:schemeClr val="l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sz="3097">
              <a:solidFill>
                <a:schemeClr val="lt1"/>
              </a:solidFill>
            </a:endParaRPr>
          </a:p>
        </p:txBody>
      </p:sp>
      <p:sp>
        <p:nvSpPr>
          <p:cNvPr id="513" name="Google Shape;513;p44"/>
          <p:cNvSpPr txBox="1"/>
          <p:nvPr/>
        </p:nvSpPr>
        <p:spPr>
          <a:xfrm>
            <a:off x="4937750" y="2295525"/>
            <a:ext cx="3505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52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Или перейти на сайт</a:t>
            </a: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45"/>
          <p:cNvSpPr txBox="1">
            <a:spLocks noGrp="1"/>
          </p:cNvSpPr>
          <p:nvPr>
            <p:ph type="sldNum" idx="12"/>
          </p:nvPr>
        </p:nvSpPr>
        <p:spPr>
          <a:xfrm>
            <a:off x="11297857" y="6234133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21</a:t>
            </a:fld>
            <a:endParaRPr/>
          </a:p>
        </p:txBody>
      </p:sp>
      <p:sp>
        <p:nvSpPr>
          <p:cNvPr id="519" name="Google Shape;519;p45"/>
          <p:cNvSpPr txBox="1">
            <a:spLocks noGrp="1"/>
          </p:cNvSpPr>
          <p:nvPr>
            <p:ph type="title"/>
          </p:nvPr>
        </p:nvSpPr>
        <p:spPr>
          <a:xfrm>
            <a:off x="590407" y="1892301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/>
              <a:t>Эффект для Мосводоканала</a:t>
            </a:r>
            <a:endParaRPr/>
          </a:p>
        </p:txBody>
      </p:sp>
      <p:sp>
        <p:nvSpPr>
          <p:cNvPr id="520" name="Google Shape;520;p45"/>
          <p:cNvSpPr txBox="1"/>
          <p:nvPr/>
        </p:nvSpPr>
        <p:spPr>
          <a:xfrm>
            <a:off x="6679987" y="6493022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1" name="Google Shape;521;p45"/>
          <p:cNvSpPr txBox="1"/>
          <p:nvPr/>
        </p:nvSpPr>
        <p:spPr>
          <a:xfrm>
            <a:off x="6592924" y="7445041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2" name="Google Shape;522;p45"/>
          <p:cNvSpPr/>
          <p:nvPr/>
        </p:nvSpPr>
        <p:spPr>
          <a:xfrm>
            <a:off x="590400" y="2601425"/>
            <a:ext cx="10817100" cy="1861800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lt1">
              <a:alpha val="0"/>
            </a:schemeClr>
          </a:solidFill>
          <a:ln w="202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7150" tIns="48575" rIns="97150" bIns="485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12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3" name="Google Shape;523;p45"/>
          <p:cNvSpPr txBox="1"/>
          <p:nvPr/>
        </p:nvSpPr>
        <p:spPr>
          <a:xfrm>
            <a:off x="947975" y="2763350"/>
            <a:ext cx="6112500" cy="4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7150" tIns="97150" rIns="97150" bIns="9715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Ключевые KPI:</a:t>
            </a:r>
            <a:endParaRPr sz="1687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4" name="Google Shape;524;p45"/>
          <p:cNvSpPr txBox="1"/>
          <p:nvPr/>
        </p:nvSpPr>
        <p:spPr>
          <a:xfrm>
            <a:off x="1027350" y="3081650"/>
            <a:ext cx="1724100" cy="6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952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&gt;85%</a:t>
            </a:r>
            <a:endParaRPr sz="2952" b="1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5" name="Google Shape;525;p45"/>
          <p:cNvSpPr txBox="1"/>
          <p:nvPr/>
        </p:nvSpPr>
        <p:spPr>
          <a:xfrm>
            <a:off x="947975" y="3681725"/>
            <a:ext cx="1851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Точность прогнозов</a:t>
            </a:r>
            <a:endParaRPr/>
          </a:p>
        </p:txBody>
      </p:sp>
      <p:sp>
        <p:nvSpPr>
          <p:cNvPr id="526" name="Google Shape;526;p45"/>
          <p:cNvSpPr txBox="1"/>
          <p:nvPr/>
        </p:nvSpPr>
        <p:spPr>
          <a:xfrm>
            <a:off x="3037125" y="3081650"/>
            <a:ext cx="1724100" cy="6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952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&lt;30</a:t>
            </a:r>
            <a:r>
              <a:rPr lang="ru-RU"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сек</a:t>
            </a:r>
            <a:endParaRPr sz="2952" b="1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7" name="Google Shape;527;p45"/>
          <p:cNvSpPr txBox="1"/>
          <p:nvPr/>
        </p:nvSpPr>
        <p:spPr>
          <a:xfrm>
            <a:off x="2957750" y="3681725"/>
            <a:ext cx="2260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Время реакции системы</a:t>
            </a:r>
            <a:endParaRPr/>
          </a:p>
        </p:txBody>
      </p:sp>
      <p:sp>
        <p:nvSpPr>
          <p:cNvPr id="528" name="Google Shape;528;p45"/>
          <p:cNvSpPr txBox="1"/>
          <p:nvPr/>
        </p:nvSpPr>
        <p:spPr>
          <a:xfrm>
            <a:off x="5456400" y="3062213"/>
            <a:ext cx="1724100" cy="6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952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на 70</a:t>
            </a:r>
            <a:r>
              <a:rPr lang="ru-RU" sz="25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%</a:t>
            </a:r>
            <a:endParaRPr sz="4252" b="1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9" name="Google Shape;529;p45"/>
          <p:cNvSpPr txBox="1"/>
          <p:nvPr/>
        </p:nvSpPr>
        <p:spPr>
          <a:xfrm>
            <a:off x="5377025" y="3662288"/>
            <a:ext cx="226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Сокращение времени локализации</a:t>
            </a:r>
            <a:endParaRPr/>
          </a:p>
        </p:txBody>
      </p:sp>
      <p:sp>
        <p:nvSpPr>
          <p:cNvPr id="530" name="Google Shape;530;p45"/>
          <p:cNvSpPr txBox="1"/>
          <p:nvPr/>
        </p:nvSpPr>
        <p:spPr>
          <a:xfrm>
            <a:off x="8091100" y="3062225"/>
            <a:ext cx="2061300" cy="6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952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на 30-40</a:t>
            </a:r>
            <a:r>
              <a:rPr lang="ru-RU"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%</a:t>
            </a:r>
            <a:endParaRPr sz="2952" b="1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1" name="Google Shape;531;p45"/>
          <p:cNvSpPr txBox="1"/>
          <p:nvPr/>
        </p:nvSpPr>
        <p:spPr>
          <a:xfrm>
            <a:off x="8068875" y="3662288"/>
            <a:ext cx="2260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Сокращение ущерба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46"/>
          <p:cNvSpPr txBox="1">
            <a:spLocks noGrp="1"/>
          </p:cNvSpPr>
          <p:nvPr>
            <p:ph type="title"/>
          </p:nvPr>
        </p:nvSpPr>
        <p:spPr>
          <a:xfrm>
            <a:off x="372682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/>
              <a:t>Дальнейшее развитие проекта</a:t>
            </a:r>
            <a:endParaRPr/>
          </a:p>
        </p:txBody>
      </p:sp>
      <p:sp>
        <p:nvSpPr>
          <p:cNvPr id="537" name="Google Shape;537;p46"/>
          <p:cNvSpPr/>
          <p:nvPr/>
        </p:nvSpPr>
        <p:spPr>
          <a:xfrm>
            <a:off x="553650" y="1285875"/>
            <a:ext cx="5056500" cy="4286400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lt1">
              <a:alpha val="0"/>
            </a:schemeClr>
          </a:solidFill>
          <a:ln w="202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7150" tIns="48575" rIns="97150" bIns="485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12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8" name="Google Shape;538;p46"/>
          <p:cNvSpPr txBox="1"/>
          <p:nvPr/>
        </p:nvSpPr>
        <p:spPr>
          <a:xfrm>
            <a:off x="6592924" y="7445041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9" name="Google Shape;539;p46"/>
          <p:cNvSpPr/>
          <p:nvPr/>
        </p:nvSpPr>
        <p:spPr>
          <a:xfrm>
            <a:off x="5897900" y="1285875"/>
            <a:ext cx="5446500" cy="4286400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lt1">
              <a:alpha val="0"/>
            </a:schemeClr>
          </a:solidFill>
          <a:ln w="202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7150" tIns="48575" rIns="97150" bIns="485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12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0" name="Google Shape;540;p46"/>
          <p:cNvSpPr txBox="1">
            <a:spLocks noGrp="1"/>
          </p:cNvSpPr>
          <p:nvPr>
            <p:ph type="body" idx="1"/>
          </p:nvPr>
        </p:nvSpPr>
        <p:spPr>
          <a:xfrm>
            <a:off x="713925" y="1645981"/>
            <a:ext cx="4715400" cy="31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7150" tIns="48575" rIns="97150" bIns="4857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F2F2F2"/>
                </a:solidFill>
              </a:rPr>
              <a:t>Интеграционные задачи:</a:t>
            </a:r>
            <a:br>
              <a:rPr lang="ru-RU">
                <a:solidFill>
                  <a:srgbClr val="F2F2F2"/>
                </a:solidFill>
              </a:rPr>
            </a:br>
            <a:endParaRPr>
              <a:solidFill>
                <a:srgbClr val="F2F2F2"/>
              </a:solidFill>
            </a:endParaRPr>
          </a:p>
          <a:p>
            <a:pPr marL="457200" lvl="0" indent="-32046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47"/>
              <a:buChar char="•"/>
            </a:pPr>
            <a:r>
              <a:rPr lang="ru-RU" sz="1446" b="0">
                <a:solidFill>
                  <a:srgbClr val="F2F2F2"/>
                </a:solidFill>
              </a:rPr>
              <a:t>Подключение к SCADA-системе Мосводоканала</a:t>
            </a:r>
            <a:endParaRPr sz="1446" b="0">
              <a:solidFill>
                <a:srgbClr val="F2F2F2"/>
              </a:solidFill>
            </a:endParaRPr>
          </a:p>
          <a:p>
            <a:pPr marL="457200" lvl="0" indent="-32046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47"/>
              <a:buChar char="•"/>
            </a:pPr>
            <a:r>
              <a:rPr lang="ru-RU" sz="1446" b="0">
                <a:solidFill>
                  <a:srgbClr val="F2F2F2"/>
                </a:solidFill>
              </a:rPr>
              <a:t>Интеграция с ГИС и порталом "Наш город"</a:t>
            </a:r>
            <a:endParaRPr sz="1446" b="0">
              <a:solidFill>
                <a:srgbClr val="F2F2F2"/>
              </a:solidFill>
            </a:endParaRPr>
          </a:p>
          <a:p>
            <a:pPr marL="457200" lvl="0" indent="-32046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47"/>
              <a:buChar char="•"/>
            </a:pPr>
            <a:r>
              <a:rPr lang="ru-RU" sz="1446" b="0">
                <a:solidFill>
                  <a:srgbClr val="F2F2F2"/>
                </a:solidFill>
              </a:rPr>
              <a:t>Настройка взаимодействия с CRM </a:t>
            </a:r>
            <a:endParaRPr sz="1446" b="0">
              <a:solidFill>
                <a:srgbClr val="F2F2F2"/>
              </a:solidFill>
            </a:endParaRPr>
          </a:p>
          <a:p>
            <a:pPr marL="457200" lvl="0" indent="-32046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47"/>
              <a:buChar char="•"/>
            </a:pPr>
            <a:r>
              <a:rPr lang="ru-RU" sz="1446" b="0">
                <a:solidFill>
                  <a:srgbClr val="F2F2F2"/>
                </a:solidFill>
              </a:rPr>
              <a:t>Организация видеотрансляций с мест работ</a:t>
            </a:r>
            <a:endParaRPr sz="1446" b="0">
              <a:solidFill>
                <a:srgbClr val="F2F2F2"/>
              </a:solidFill>
            </a:endParaRPr>
          </a:p>
          <a:p>
            <a:pPr marL="457200" lvl="0" indent="-32046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47"/>
              <a:buChar char="•"/>
            </a:pPr>
            <a:r>
              <a:rPr lang="ru-RU" sz="1446" b="0">
                <a:solidFill>
                  <a:srgbClr val="F2F2F2"/>
                </a:solidFill>
              </a:rPr>
              <a:t>Возможность подготавливать</a:t>
            </a:r>
            <a:endParaRPr sz="1446" b="0">
              <a:solidFill>
                <a:srgbClr val="F2F2F2"/>
              </a:solidFill>
            </a:endParaRPr>
          </a:p>
        </p:txBody>
      </p:sp>
      <p:sp>
        <p:nvSpPr>
          <p:cNvPr id="541" name="Google Shape;541;p46"/>
          <p:cNvSpPr txBox="1"/>
          <p:nvPr/>
        </p:nvSpPr>
        <p:spPr>
          <a:xfrm>
            <a:off x="6056355" y="1549548"/>
            <a:ext cx="5002200" cy="23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7150" tIns="97150" rIns="97150" bIns="9715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Внедренческие задачи:</a:t>
            </a:r>
            <a:br>
              <a:rPr lang="ru-RU" sz="1600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600" b="1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Montserrat"/>
              <a:buChar char="●"/>
            </a:pP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Пилотное внедрение на 1 районе Москвы</a:t>
            </a:r>
            <a:endParaRPr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Montserrat"/>
              <a:buChar char="●"/>
            </a:pP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Обучение диспетчеров работе с системой</a:t>
            </a:r>
            <a:endParaRPr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Montserrat"/>
              <a:buChar char="●"/>
            </a:pP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Сравнение прогнозов диспетчеров и системы</a:t>
            </a:r>
            <a:endParaRPr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Montserrat"/>
              <a:buChar char="●"/>
            </a:pP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Настройка обратной связи для дообучения моделей</a:t>
            </a:r>
            <a:endParaRPr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Montserrat"/>
              <a:buChar char="●"/>
            </a:pP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Разработка методики оценки экономического эффекта</a:t>
            </a:r>
            <a:endParaRPr sz="1381" b="1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47"/>
          <p:cNvSpPr/>
          <p:nvPr/>
        </p:nvSpPr>
        <p:spPr>
          <a:xfrm>
            <a:off x="736094" y="3461798"/>
            <a:ext cx="1980300" cy="2379000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Федор Добрянский</a:t>
            </a:r>
            <a:endParaRPr/>
          </a:p>
        </p:txBody>
      </p:sp>
      <p:sp>
        <p:nvSpPr>
          <p:cNvPr id="548" name="Google Shape;548;p47"/>
          <p:cNvSpPr/>
          <p:nvPr/>
        </p:nvSpPr>
        <p:spPr>
          <a:xfrm>
            <a:off x="2937594" y="3461798"/>
            <a:ext cx="1980300" cy="2379000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Анастасия</a:t>
            </a: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Лебедева</a:t>
            </a: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9" name="Google Shape;549;p47"/>
          <p:cNvSpPr/>
          <p:nvPr/>
        </p:nvSpPr>
        <p:spPr>
          <a:xfrm>
            <a:off x="5139094" y="3461798"/>
            <a:ext cx="1980300" cy="2379000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Алексей</a:t>
            </a: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Алымов</a:t>
            </a: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0" name="Google Shape;550;p47"/>
          <p:cNvSpPr/>
          <p:nvPr/>
        </p:nvSpPr>
        <p:spPr>
          <a:xfrm>
            <a:off x="7340594" y="3461798"/>
            <a:ext cx="1980300" cy="2379000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Рушан Алимов</a:t>
            </a:r>
            <a:endParaRPr/>
          </a:p>
        </p:txBody>
      </p:sp>
      <p:sp>
        <p:nvSpPr>
          <p:cNvPr id="551" name="Google Shape;551;p47"/>
          <p:cNvSpPr/>
          <p:nvPr/>
        </p:nvSpPr>
        <p:spPr>
          <a:xfrm>
            <a:off x="9542095" y="3461798"/>
            <a:ext cx="1980300" cy="2379000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Валерия Бильская</a:t>
            </a:r>
            <a:endParaRPr/>
          </a:p>
        </p:txBody>
      </p:sp>
      <p:sp>
        <p:nvSpPr>
          <p:cNvPr id="552" name="Google Shape;552;p47"/>
          <p:cNvSpPr/>
          <p:nvPr/>
        </p:nvSpPr>
        <p:spPr>
          <a:xfrm>
            <a:off x="9542095" y="1332597"/>
            <a:ext cx="1980300" cy="1814700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3" name="Google Shape;553;p47"/>
          <p:cNvSpPr/>
          <p:nvPr/>
        </p:nvSpPr>
        <p:spPr>
          <a:xfrm>
            <a:off x="7340594" y="1332597"/>
            <a:ext cx="1980300" cy="1814700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4" name="Google Shape;554;p47"/>
          <p:cNvSpPr/>
          <p:nvPr/>
        </p:nvSpPr>
        <p:spPr>
          <a:xfrm>
            <a:off x="5139094" y="1332597"/>
            <a:ext cx="1980300" cy="1814700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5" name="Google Shape;555;p47"/>
          <p:cNvSpPr/>
          <p:nvPr/>
        </p:nvSpPr>
        <p:spPr>
          <a:xfrm>
            <a:off x="736094" y="1332597"/>
            <a:ext cx="1980300" cy="1814700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6" name="Google Shape;556;p47"/>
          <p:cNvSpPr/>
          <p:nvPr/>
        </p:nvSpPr>
        <p:spPr>
          <a:xfrm>
            <a:off x="2937594" y="1332597"/>
            <a:ext cx="1980300" cy="1814700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7" name="Google Shape;557;p47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23</a:t>
            </a:fld>
            <a:endParaRPr/>
          </a:p>
        </p:txBody>
      </p:sp>
      <p:pic>
        <p:nvPicPr>
          <p:cNvPr id="558" name="Google Shape;558;p47" title="Ellipse 30.png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l="50474" t="8800" r="20756" b="55218"/>
          <a:stretch/>
        </p:blipFill>
        <p:spPr>
          <a:xfrm>
            <a:off x="936581" y="1522006"/>
            <a:ext cx="1536170" cy="1439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" name="Google Shape;559;p47" title="Ellipse 29.png"/>
          <p:cNvPicPr preferRelativeResize="0">
            <a:picLocks noGrp="1"/>
          </p:cNvPicPr>
          <p:nvPr>
            <p:ph type="pic" idx="3"/>
          </p:nvPr>
        </p:nvPicPr>
        <p:blipFill rotWithShape="1">
          <a:blip r:embed="rId5">
            <a:alphaModFix/>
          </a:blip>
          <a:srcRect l="47607" t="22999" r="22132" b="40182"/>
          <a:stretch/>
        </p:blipFill>
        <p:spPr>
          <a:xfrm>
            <a:off x="3133103" y="1522006"/>
            <a:ext cx="1536171" cy="1440161"/>
          </a:xfrm>
          <a:prstGeom prst="rect">
            <a:avLst/>
          </a:prstGeom>
          <a:noFill/>
          <a:ln>
            <a:noFill/>
          </a:ln>
        </p:spPr>
      </p:pic>
      <p:pic>
        <p:nvPicPr>
          <p:cNvPr id="560" name="Google Shape;560;p47" title="Airbrush-Image-Enhancer-1759426487627.jpg"/>
          <p:cNvPicPr preferRelativeResize="0">
            <a:picLocks noGrp="1"/>
          </p:cNvPicPr>
          <p:nvPr>
            <p:ph type="pic" idx="4"/>
          </p:nvPr>
        </p:nvPicPr>
        <p:blipFill rotWithShape="1">
          <a:blip r:embed="rId6">
            <a:alphaModFix/>
          </a:blip>
          <a:srcRect l="23882" t="15120" r="32718" b="20780"/>
          <a:stretch/>
        </p:blipFill>
        <p:spPr>
          <a:xfrm>
            <a:off x="5333174" y="1522006"/>
            <a:ext cx="1536169" cy="144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1" name="Google Shape;561;p47" title="Airbrush-Image-Enhancer-1759426652469.jpg"/>
          <p:cNvPicPr preferRelativeResize="0">
            <a:picLocks noGrp="1"/>
          </p:cNvPicPr>
          <p:nvPr>
            <p:ph type="pic" idx="5"/>
          </p:nvPr>
        </p:nvPicPr>
        <p:blipFill rotWithShape="1">
          <a:blip r:embed="rId7">
            <a:alphaModFix/>
          </a:blip>
          <a:srcRect l="25471" t="16281" r="28864" b="16274"/>
          <a:stretch/>
        </p:blipFill>
        <p:spPr>
          <a:xfrm>
            <a:off x="7519176" y="1522006"/>
            <a:ext cx="1536302" cy="1440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2" name="Google Shape;562;p47" title="Ellipse 30 (2).png"/>
          <p:cNvPicPr preferRelativeResize="0">
            <a:picLocks noGrp="1"/>
          </p:cNvPicPr>
          <p:nvPr>
            <p:ph type="pic" idx="6"/>
          </p:nvPr>
        </p:nvPicPr>
        <p:blipFill rotWithShape="1">
          <a:blip r:embed="rId8">
            <a:alphaModFix/>
          </a:blip>
          <a:srcRect l="26385" t="32520" r="28787" b="40709"/>
          <a:stretch/>
        </p:blipFill>
        <p:spPr>
          <a:xfrm>
            <a:off x="9695802" y="1522006"/>
            <a:ext cx="1536170" cy="1440163"/>
          </a:xfrm>
          <a:prstGeom prst="rect">
            <a:avLst/>
          </a:prstGeom>
          <a:noFill/>
          <a:ln>
            <a:noFill/>
          </a:ln>
        </p:spPr>
      </p:pic>
      <p:sp>
        <p:nvSpPr>
          <p:cNvPr id="563" name="Google Shape;563;p47"/>
          <p:cNvSpPr txBox="1">
            <a:spLocks noGrp="1"/>
          </p:cNvSpPr>
          <p:nvPr>
            <p:ph type="title"/>
          </p:nvPr>
        </p:nvSpPr>
        <p:spPr>
          <a:xfrm>
            <a:off x="371214" y="449787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</a:pPr>
            <a:r>
              <a:rPr lang="ru-RU"/>
              <a:t>КАРТА ВОДОКАНАЛА. Команда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4" name="Google Shape;564;p47"/>
          <p:cNvSpPr txBox="1">
            <a:spLocks noGrp="1"/>
          </p:cNvSpPr>
          <p:nvPr>
            <p:ph type="body" idx="1"/>
          </p:nvPr>
        </p:nvSpPr>
        <p:spPr>
          <a:xfrm>
            <a:off x="806323" y="4426361"/>
            <a:ext cx="1843500" cy="12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▪"/>
            </a:pPr>
            <a:r>
              <a:rPr lang="ru-RU"/>
              <a:t>Капитан, </a:t>
            </a:r>
            <a:br>
              <a:rPr lang="ru-RU"/>
            </a:br>
            <a:r>
              <a:rPr lang="ru-RU" sz="1200">
                <a:solidFill>
                  <a:srgbClr val="FFFFFF"/>
                </a:solidFill>
              </a:rPr>
              <a:t>Data Scientist</a:t>
            </a:r>
            <a:endParaRPr/>
          </a:p>
          <a:p>
            <a:pPr marL="144688" lvl="0" indent="-1446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SzPts val="1400"/>
              <a:buFont typeface="Noto Sans Symbols"/>
              <a:buChar char="▪"/>
            </a:pPr>
            <a:r>
              <a:rPr lang="ru-RU"/>
              <a:t>@mlenzovet</a:t>
            </a:r>
            <a:endParaRPr/>
          </a:p>
          <a:p>
            <a:pPr marL="144688" lvl="0" indent="-1446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SzPts val="1400"/>
              <a:buFont typeface="Noto Sans Symbols"/>
              <a:buChar char="▪"/>
            </a:pPr>
            <a:r>
              <a:rPr lang="ru-RU"/>
              <a:t>+7 926 211 0704</a:t>
            </a:r>
            <a:endParaRPr/>
          </a:p>
        </p:txBody>
      </p:sp>
      <p:sp>
        <p:nvSpPr>
          <p:cNvPr id="565" name="Google Shape;565;p47"/>
          <p:cNvSpPr txBox="1">
            <a:spLocks noGrp="1"/>
          </p:cNvSpPr>
          <p:nvPr>
            <p:ph type="body" idx="2"/>
          </p:nvPr>
        </p:nvSpPr>
        <p:spPr>
          <a:xfrm>
            <a:off x="3014568" y="4264316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▪"/>
            </a:pPr>
            <a:r>
              <a:rPr lang="ru-RU" sz="1200">
                <a:solidFill>
                  <a:srgbClr val="FFFFFF"/>
                </a:solidFill>
              </a:rPr>
              <a:t>Project Manager, UX/UI designer</a:t>
            </a:r>
            <a:br>
              <a:rPr lang="ru-RU" sz="1200">
                <a:solidFill>
                  <a:srgbClr val="FFFFFF"/>
                </a:solidFill>
              </a:rPr>
            </a:br>
            <a:endParaRPr/>
          </a:p>
          <a:p>
            <a:pPr marL="144688" lvl="0" indent="0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None/>
            </a:pPr>
            <a:endParaRPr/>
          </a:p>
          <a:p>
            <a:pPr marL="144688" lvl="0" indent="-557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endParaRPr/>
          </a:p>
        </p:txBody>
      </p:sp>
      <p:sp>
        <p:nvSpPr>
          <p:cNvPr id="566" name="Google Shape;566;p47"/>
          <p:cNvSpPr txBox="1">
            <a:spLocks noGrp="1"/>
          </p:cNvSpPr>
          <p:nvPr>
            <p:ph type="body" idx="3"/>
          </p:nvPr>
        </p:nvSpPr>
        <p:spPr>
          <a:xfrm>
            <a:off x="5191200" y="4264325"/>
            <a:ext cx="19281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573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Montserrat"/>
              <a:buChar char="▪"/>
            </a:pPr>
            <a:r>
              <a:rPr lang="ru-RU">
                <a:solidFill>
                  <a:srgbClr val="FFFFFF"/>
                </a:solidFill>
              </a:rPr>
              <a:t>Frontend</a:t>
            </a:r>
            <a:br>
              <a:rPr lang="ru-RU">
                <a:solidFill>
                  <a:srgbClr val="FFFFFF"/>
                </a:solidFill>
              </a:rPr>
            </a:br>
            <a:r>
              <a:rPr lang="ru-RU">
                <a:solidFill>
                  <a:srgbClr val="FFFFFF"/>
                </a:solidFill>
              </a:rPr>
              <a:t>developer</a:t>
            </a:r>
            <a:endParaRPr sz="1600"/>
          </a:p>
          <a:p>
            <a:pPr marL="144688" lvl="0" indent="0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None/>
            </a:pPr>
            <a:endParaRPr/>
          </a:p>
          <a:p>
            <a:pPr marL="144688" lvl="0" indent="-557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endParaRPr/>
          </a:p>
        </p:txBody>
      </p:sp>
      <p:sp>
        <p:nvSpPr>
          <p:cNvPr id="567" name="Google Shape;567;p47"/>
          <p:cNvSpPr txBox="1">
            <a:spLocks noGrp="1"/>
          </p:cNvSpPr>
          <p:nvPr>
            <p:ph type="body" idx="4"/>
          </p:nvPr>
        </p:nvSpPr>
        <p:spPr>
          <a:xfrm>
            <a:off x="7366644" y="4264316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</a:pPr>
            <a:r>
              <a:rPr lang="ru-RU"/>
              <a:t> Backend Developer</a:t>
            </a:r>
            <a:endParaRPr/>
          </a:p>
          <a:p>
            <a:pPr marL="144688" lvl="0" indent="0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47"/>
          <p:cNvSpPr txBox="1">
            <a:spLocks noGrp="1"/>
          </p:cNvSpPr>
          <p:nvPr>
            <p:ph type="body" idx="5"/>
          </p:nvPr>
        </p:nvSpPr>
        <p:spPr>
          <a:xfrm>
            <a:off x="9542096" y="4264316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▪"/>
            </a:pPr>
            <a:r>
              <a:rPr lang="ru-RU" sz="1350">
                <a:solidFill>
                  <a:schemeClr val="lt1"/>
                </a:solidFill>
              </a:rPr>
              <a:t>Product manager </a:t>
            </a:r>
            <a:endParaRPr>
              <a:solidFill>
                <a:schemeClr val="lt1"/>
              </a:solidFill>
            </a:endParaRPr>
          </a:p>
          <a:p>
            <a:pPr marL="144688" lvl="0" indent="0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None/>
            </a:pPr>
            <a:endParaRPr/>
          </a:p>
          <a:p>
            <a:pPr marL="144688" lvl="0" indent="-557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7"/>
          <p:cNvSpPr/>
          <p:nvPr/>
        </p:nvSpPr>
        <p:spPr>
          <a:xfrm>
            <a:off x="7360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Федор Добрянский</a:t>
            </a:r>
            <a:endParaRPr/>
          </a:p>
        </p:txBody>
      </p:sp>
      <p:sp>
        <p:nvSpPr>
          <p:cNvPr id="266" name="Google Shape;266;p27"/>
          <p:cNvSpPr/>
          <p:nvPr/>
        </p:nvSpPr>
        <p:spPr>
          <a:xfrm>
            <a:off x="29375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Анастасия</a:t>
            </a: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Лебедева</a:t>
            </a: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7" name="Google Shape;267;p27"/>
          <p:cNvSpPr/>
          <p:nvPr/>
        </p:nvSpPr>
        <p:spPr>
          <a:xfrm>
            <a:off x="51390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Алексей</a:t>
            </a: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Алымов</a:t>
            </a: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8" name="Google Shape;268;p27"/>
          <p:cNvSpPr/>
          <p:nvPr/>
        </p:nvSpPr>
        <p:spPr>
          <a:xfrm>
            <a:off x="73405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Рушан Алимов</a:t>
            </a:r>
            <a:endParaRPr/>
          </a:p>
        </p:txBody>
      </p:sp>
      <p:sp>
        <p:nvSpPr>
          <p:cNvPr id="269" name="Google Shape;269;p27"/>
          <p:cNvSpPr/>
          <p:nvPr/>
        </p:nvSpPr>
        <p:spPr>
          <a:xfrm>
            <a:off x="9542095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Валерия Бильская</a:t>
            </a:r>
            <a:endParaRPr/>
          </a:p>
        </p:txBody>
      </p:sp>
      <p:sp>
        <p:nvSpPr>
          <p:cNvPr id="270" name="Google Shape;270;p27"/>
          <p:cNvSpPr/>
          <p:nvPr/>
        </p:nvSpPr>
        <p:spPr>
          <a:xfrm>
            <a:off x="9542095" y="1332597"/>
            <a:ext cx="1980155" cy="1814617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7340594" y="1332597"/>
            <a:ext cx="1980155" cy="1814617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5139094" y="1332597"/>
            <a:ext cx="1980155" cy="1814617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736094" y="1332597"/>
            <a:ext cx="1980155" cy="1814617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4" name="Google Shape;274;p27"/>
          <p:cNvSpPr/>
          <p:nvPr/>
        </p:nvSpPr>
        <p:spPr>
          <a:xfrm>
            <a:off x="2937594" y="1332597"/>
            <a:ext cx="1980155" cy="1814617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5" name="Google Shape;275;p27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  <p:pic>
        <p:nvPicPr>
          <p:cNvPr id="276" name="Google Shape;276;p27" title="Ellipse 30.png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l="50474" t="8800" r="20756" b="55218"/>
          <a:stretch/>
        </p:blipFill>
        <p:spPr>
          <a:xfrm>
            <a:off x="936581" y="1522006"/>
            <a:ext cx="1536170" cy="1439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7" title="Ellipse 29.png"/>
          <p:cNvPicPr preferRelativeResize="0">
            <a:picLocks noGrp="1"/>
          </p:cNvPicPr>
          <p:nvPr>
            <p:ph type="pic" idx="3"/>
          </p:nvPr>
        </p:nvPicPr>
        <p:blipFill rotWithShape="1">
          <a:blip r:embed="rId5">
            <a:alphaModFix/>
          </a:blip>
          <a:srcRect l="47607" t="22999" r="22132" b="40182"/>
          <a:stretch/>
        </p:blipFill>
        <p:spPr>
          <a:xfrm>
            <a:off x="3133103" y="1522006"/>
            <a:ext cx="1536171" cy="14401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7" title="Airbrush-Image-Enhancer-1759426487627.jpg"/>
          <p:cNvPicPr preferRelativeResize="0">
            <a:picLocks noGrp="1"/>
          </p:cNvPicPr>
          <p:nvPr>
            <p:ph type="pic" idx="4"/>
          </p:nvPr>
        </p:nvPicPr>
        <p:blipFill rotWithShape="1">
          <a:blip r:embed="rId6">
            <a:alphaModFix/>
          </a:blip>
          <a:srcRect l="23882" t="15120" r="32718" b="20780"/>
          <a:stretch/>
        </p:blipFill>
        <p:spPr>
          <a:xfrm>
            <a:off x="5333174" y="1522006"/>
            <a:ext cx="1536169" cy="144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27" title="Airbrush-Image-Enhancer-1759426652469.jpg"/>
          <p:cNvPicPr preferRelativeResize="0">
            <a:picLocks noGrp="1"/>
          </p:cNvPicPr>
          <p:nvPr>
            <p:ph type="pic" idx="5"/>
          </p:nvPr>
        </p:nvPicPr>
        <p:blipFill rotWithShape="1">
          <a:blip r:embed="rId7">
            <a:alphaModFix/>
          </a:blip>
          <a:srcRect l="25471" t="16281" r="28864" b="16274"/>
          <a:stretch/>
        </p:blipFill>
        <p:spPr>
          <a:xfrm>
            <a:off x="7519176" y="1522006"/>
            <a:ext cx="1536302" cy="1440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27" title="Ellipse 30 (2).png"/>
          <p:cNvPicPr preferRelativeResize="0">
            <a:picLocks noGrp="1"/>
          </p:cNvPicPr>
          <p:nvPr>
            <p:ph type="pic" idx="6"/>
          </p:nvPr>
        </p:nvPicPr>
        <p:blipFill rotWithShape="1">
          <a:blip r:embed="rId8">
            <a:alphaModFix/>
          </a:blip>
          <a:srcRect l="26385" t="32520" r="28787" b="40709"/>
          <a:stretch/>
        </p:blipFill>
        <p:spPr>
          <a:xfrm>
            <a:off x="9695802" y="1522006"/>
            <a:ext cx="1536170" cy="1440163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27"/>
          <p:cNvSpPr txBox="1">
            <a:spLocks noGrp="1"/>
          </p:cNvSpPr>
          <p:nvPr>
            <p:ph type="title"/>
          </p:nvPr>
        </p:nvSpPr>
        <p:spPr>
          <a:xfrm>
            <a:off x="371214" y="449787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</a:pPr>
            <a:r>
              <a:rPr lang="ru-RU"/>
              <a:t>КАРТА ВОДОКАНАЛА. Команда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2" name="Google Shape;282;p27"/>
          <p:cNvSpPr txBox="1">
            <a:spLocks noGrp="1"/>
          </p:cNvSpPr>
          <p:nvPr>
            <p:ph type="body" idx="1"/>
          </p:nvPr>
        </p:nvSpPr>
        <p:spPr>
          <a:xfrm>
            <a:off x="806323" y="4426361"/>
            <a:ext cx="1843581" cy="1225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▪"/>
            </a:pPr>
            <a:r>
              <a:rPr lang="ru-RU"/>
              <a:t>Капитан, </a:t>
            </a:r>
            <a:br>
              <a:rPr lang="ru-RU"/>
            </a:br>
            <a:r>
              <a:rPr lang="ru-RU" sz="1200">
                <a:solidFill>
                  <a:srgbClr val="FFFFFF"/>
                </a:solidFill>
              </a:rPr>
              <a:t>Data Scientist</a:t>
            </a:r>
            <a:endParaRPr/>
          </a:p>
          <a:p>
            <a:pPr marL="144688" lvl="0" indent="-1446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SzPts val="1400"/>
              <a:buFont typeface="Noto Sans Symbols"/>
              <a:buChar char="▪"/>
            </a:pPr>
            <a:r>
              <a:rPr lang="ru-RU"/>
              <a:t>@mlenzovet</a:t>
            </a:r>
            <a:endParaRPr/>
          </a:p>
          <a:p>
            <a:pPr marL="144688" lvl="0" indent="-1446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SzPts val="1400"/>
              <a:buFont typeface="Noto Sans Symbols"/>
              <a:buChar char="▪"/>
            </a:pPr>
            <a:r>
              <a:rPr lang="ru-RU"/>
              <a:t>+7 926 211 0704</a:t>
            </a:r>
            <a:endParaRPr/>
          </a:p>
        </p:txBody>
      </p:sp>
      <p:sp>
        <p:nvSpPr>
          <p:cNvPr id="283" name="Google Shape;283;p27"/>
          <p:cNvSpPr txBox="1">
            <a:spLocks noGrp="1"/>
          </p:cNvSpPr>
          <p:nvPr>
            <p:ph type="body" idx="2"/>
          </p:nvPr>
        </p:nvSpPr>
        <p:spPr>
          <a:xfrm>
            <a:off x="3014568" y="4264316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▪"/>
            </a:pPr>
            <a:r>
              <a:rPr lang="ru-RU" sz="1200">
                <a:solidFill>
                  <a:srgbClr val="FFFFFF"/>
                </a:solidFill>
              </a:rPr>
              <a:t>Project Manager, UX/UI designer</a:t>
            </a:r>
            <a:br>
              <a:rPr lang="ru-RU" sz="1200">
                <a:solidFill>
                  <a:srgbClr val="FFFFFF"/>
                </a:solidFill>
              </a:rPr>
            </a:br>
            <a:endParaRPr/>
          </a:p>
          <a:p>
            <a:pPr marL="144688" lvl="0" indent="0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None/>
            </a:pPr>
            <a:endParaRPr/>
          </a:p>
          <a:p>
            <a:pPr marL="144688" lvl="0" indent="-55787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endParaRPr/>
          </a:p>
        </p:txBody>
      </p:sp>
      <p:sp>
        <p:nvSpPr>
          <p:cNvPr id="284" name="Google Shape;284;p27"/>
          <p:cNvSpPr txBox="1">
            <a:spLocks noGrp="1"/>
          </p:cNvSpPr>
          <p:nvPr>
            <p:ph type="body" idx="3"/>
          </p:nvPr>
        </p:nvSpPr>
        <p:spPr>
          <a:xfrm>
            <a:off x="5191200" y="4264325"/>
            <a:ext cx="19281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573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Montserrat"/>
              <a:buChar char="▪"/>
            </a:pPr>
            <a:r>
              <a:rPr lang="ru-RU">
                <a:solidFill>
                  <a:srgbClr val="FFFFFF"/>
                </a:solidFill>
              </a:rPr>
              <a:t>Frontend</a:t>
            </a:r>
            <a:br>
              <a:rPr lang="ru-RU">
                <a:solidFill>
                  <a:srgbClr val="FFFFFF"/>
                </a:solidFill>
              </a:rPr>
            </a:br>
            <a:r>
              <a:rPr lang="ru-RU">
                <a:solidFill>
                  <a:srgbClr val="FFFFFF"/>
                </a:solidFill>
              </a:rPr>
              <a:t>developer</a:t>
            </a:r>
            <a:endParaRPr sz="1600"/>
          </a:p>
          <a:p>
            <a:pPr marL="144688" lvl="0" indent="0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None/>
            </a:pPr>
            <a:endParaRPr/>
          </a:p>
          <a:p>
            <a:pPr marL="144688" lvl="0" indent="-55787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endParaRPr/>
          </a:p>
        </p:txBody>
      </p:sp>
      <p:sp>
        <p:nvSpPr>
          <p:cNvPr id="285" name="Google Shape;285;p27"/>
          <p:cNvSpPr txBox="1">
            <a:spLocks noGrp="1"/>
          </p:cNvSpPr>
          <p:nvPr>
            <p:ph type="body" idx="4"/>
          </p:nvPr>
        </p:nvSpPr>
        <p:spPr>
          <a:xfrm>
            <a:off x="7366644" y="4264316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</a:pPr>
            <a:r>
              <a:rPr lang="ru-RU"/>
              <a:t> Backend Developer</a:t>
            </a:r>
            <a:endParaRPr/>
          </a:p>
          <a:p>
            <a:pPr marL="144688" lvl="0" indent="0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27"/>
          <p:cNvSpPr txBox="1">
            <a:spLocks noGrp="1"/>
          </p:cNvSpPr>
          <p:nvPr>
            <p:ph type="body" idx="5"/>
          </p:nvPr>
        </p:nvSpPr>
        <p:spPr>
          <a:xfrm>
            <a:off x="9542096" y="4264316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▪"/>
            </a:pPr>
            <a:r>
              <a:rPr lang="ru-RU" sz="1350">
                <a:solidFill>
                  <a:schemeClr val="lt1"/>
                </a:solidFill>
              </a:rPr>
              <a:t>Product manager </a:t>
            </a:r>
            <a:endParaRPr>
              <a:solidFill>
                <a:schemeClr val="lt1"/>
              </a:solidFill>
            </a:endParaRPr>
          </a:p>
          <a:p>
            <a:pPr marL="144688" lvl="0" indent="0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None/>
            </a:pPr>
            <a:endParaRPr/>
          </a:p>
          <a:p>
            <a:pPr marL="144688" lvl="0" indent="-55787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8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  <p:sp>
        <p:nvSpPr>
          <p:cNvPr id="293" name="Google Shape;293;p28"/>
          <p:cNvSpPr txBox="1">
            <a:spLocks noGrp="1"/>
          </p:cNvSpPr>
          <p:nvPr>
            <p:ph type="title"/>
          </p:nvPr>
        </p:nvSpPr>
        <p:spPr>
          <a:xfrm>
            <a:off x="371214" y="449787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</a:pPr>
            <a:r>
              <a:rPr lang="ru-RU"/>
              <a:t>КАРТА ВОДОКАНАЛА</a:t>
            </a:r>
            <a:endParaRPr/>
          </a:p>
        </p:txBody>
      </p:sp>
      <p:sp>
        <p:nvSpPr>
          <p:cNvPr id="294" name="Google Shape;294;p28"/>
          <p:cNvSpPr/>
          <p:nvPr/>
        </p:nvSpPr>
        <p:spPr>
          <a:xfrm>
            <a:off x="371214" y="1016000"/>
            <a:ext cx="5364424" cy="2581700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5" name="Google Shape;295;p28"/>
          <p:cNvSpPr txBox="1">
            <a:spLocks noGrp="1"/>
          </p:cNvSpPr>
          <p:nvPr>
            <p:ph type="body" idx="1"/>
          </p:nvPr>
        </p:nvSpPr>
        <p:spPr>
          <a:xfrm>
            <a:off x="529175" y="1708400"/>
            <a:ext cx="4942500" cy="15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ru-RU"/>
              <a:t>1. Анастасия, Федор и Валерия несколько лет участвуют в Хакатонах и соревнованиях по искусственному интеллекту, так и познакомились.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ru-RU"/>
              <a:t>2. Алексей, Рушан и Валерия делают вместе </a:t>
            </a:r>
            <a:br>
              <a:rPr lang="ru-RU"/>
            </a:br>
            <a:r>
              <a:rPr lang="ru-RU"/>
              <a:t>с ребятами проект</a:t>
            </a:r>
            <a:r>
              <a:rPr lang="ru-RU">
                <a:uFill>
                  <a:noFill/>
                </a:uFill>
                <a:hlinkClick r:id="rId4"/>
              </a:rPr>
              <a:t> карта-офиса.рф</a:t>
            </a:r>
            <a:endParaRPr/>
          </a:p>
        </p:txBody>
      </p:sp>
      <p:sp>
        <p:nvSpPr>
          <p:cNvPr id="296" name="Google Shape;296;p28"/>
          <p:cNvSpPr txBox="1"/>
          <p:nvPr/>
        </p:nvSpPr>
        <p:spPr>
          <a:xfrm>
            <a:off x="1558339" y="1279645"/>
            <a:ext cx="2990173" cy="353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ru-RU" sz="1400" b="1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Краткая история команды:</a:t>
            </a:r>
            <a:endParaRPr/>
          </a:p>
        </p:txBody>
      </p:sp>
      <p:sp>
        <p:nvSpPr>
          <p:cNvPr id="297" name="Google Shape;297;p28"/>
          <p:cNvSpPr/>
          <p:nvPr/>
        </p:nvSpPr>
        <p:spPr>
          <a:xfrm>
            <a:off x="371214" y="3936163"/>
            <a:ext cx="11485824" cy="2264611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8" name="Google Shape;298;p28"/>
          <p:cNvSpPr txBox="1"/>
          <p:nvPr/>
        </p:nvSpPr>
        <p:spPr>
          <a:xfrm>
            <a:off x="911225" y="4581525"/>
            <a:ext cx="10502400" cy="13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История участия:</a:t>
            </a:r>
            <a:endParaRPr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1. Догадывались заранее, что данных не дадут и придется их генерировать и разбираться самим</a:t>
            </a:r>
            <a:endParaRPr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2. Во время работы над задачей связались с другими водоканалами и показали наработки - получили заинтересованность в разработке подобной системы.</a:t>
            </a:r>
            <a:endParaRPr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3. Решили попробовать свои силы в хакатон в надежде сотрудничества с Мосводоканалом, так как имеем опыт интерграций с IT-системами Правительства Москвы (нами успешно реализовано 9 интеграций)</a:t>
            </a:r>
            <a:endParaRPr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9" name="Google Shape;299;p28"/>
          <p:cNvSpPr txBox="1"/>
          <p:nvPr/>
        </p:nvSpPr>
        <p:spPr>
          <a:xfrm>
            <a:off x="716700" y="4176030"/>
            <a:ext cx="108246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ru-RU" sz="1400" b="1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С какими основными сложностями или вызовами вы столкнулись и как их преодолели?</a:t>
            </a:r>
            <a:endParaRPr/>
          </a:p>
        </p:txBody>
      </p:sp>
      <p:sp>
        <p:nvSpPr>
          <p:cNvPr id="300" name="Google Shape;300;p28"/>
          <p:cNvSpPr/>
          <p:nvPr/>
        </p:nvSpPr>
        <p:spPr>
          <a:xfrm>
            <a:off x="6096000" y="1016000"/>
            <a:ext cx="5761038" cy="2581700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1" name="Google Shape;301;p28"/>
          <p:cNvSpPr txBox="1"/>
          <p:nvPr/>
        </p:nvSpPr>
        <p:spPr>
          <a:xfrm>
            <a:off x="6297075" y="1772150"/>
            <a:ext cx="54963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У команды большой опыт создания интеллектуальных систем для управления недвижимостью, ЖКХ и промышленностью, был опыт с водоканалами, есть насмотренность и понимание трендов и идей</a:t>
            </a:r>
            <a:endParaRPr/>
          </a:p>
        </p:txBody>
      </p:sp>
      <p:sp>
        <p:nvSpPr>
          <p:cNvPr id="302" name="Google Shape;302;p28"/>
          <p:cNvSpPr txBox="1"/>
          <p:nvPr/>
        </p:nvSpPr>
        <p:spPr>
          <a:xfrm>
            <a:off x="6163496" y="1243245"/>
            <a:ext cx="5629858" cy="528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ru-RU" sz="1400" b="1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Почему вы выбрали именно эту задачу из предложенных на хакатоне?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  <p:sp>
        <p:nvSpPr>
          <p:cNvPr id="308" name="Google Shape;308;p29"/>
          <p:cNvSpPr txBox="1">
            <a:spLocks noGrp="1"/>
          </p:cNvSpPr>
          <p:nvPr>
            <p:ph type="title"/>
          </p:nvPr>
        </p:nvSpPr>
        <p:spPr>
          <a:xfrm>
            <a:off x="372682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Проблема и цели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9" name="Google Shape;309;p29"/>
          <p:cNvSpPr/>
          <p:nvPr/>
        </p:nvSpPr>
        <p:spPr>
          <a:xfrm>
            <a:off x="522650" y="1073150"/>
            <a:ext cx="4902300" cy="4994400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0" name="Google Shape;310;p29"/>
          <p:cNvSpPr txBox="1"/>
          <p:nvPr/>
        </p:nvSpPr>
        <p:spPr>
          <a:xfrm>
            <a:off x="6592924" y="4874013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1" name="Google Shape;311;p29"/>
          <p:cNvSpPr txBox="1"/>
          <p:nvPr/>
        </p:nvSpPr>
        <p:spPr>
          <a:xfrm>
            <a:off x="6592924" y="5731022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2" name="Google Shape;312;p29"/>
          <p:cNvSpPr txBox="1"/>
          <p:nvPr/>
        </p:nvSpPr>
        <p:spPr>
          <a:xfrm>
            <a:off x="6592924" y="6588031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3" name="Google Shape;313;p29"/>
          <p:cNvSpPr txBox="1"/>
          <p:nvPr/>
        </p:nvSpPr>
        <p:spPr>
          <a:xfrm>
            <a:off x="6592924" y="7445041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4" name="Google Shape;314;p29"/>
          <p:cNvSpPr/>
          <p:nvPr/>
        </p:nvSpPr>
        <p:spPr>
          <a:xfrm>
            <a:off x="6096000" y="1139825"/>
            <a:ext cx="4902300" cy="4994400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5" name="Google Shape;315;p29"/>
          <p:cNvSpPr txBox="1">
            <a:spLocks noGrp="1"/>
          </p:cNvSpPr>
          <p:nvPr>
            <p:ph type="body" idx="1"/>
          </p:nvPr>
        </p:nvSpPr>
        <p:spPr>
          <a:xfrm>
            <a:off x="760625" y="2311175"/>
            <a:ext cx="4532100" cy="20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87312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</a:pPr>
            <a:br>
              <a:rPr lang="ru-RU" b="1" cap="none"/>
            </a:br>
            <a:r>
              <a:rPr lang="ru-RU" b="1" cap="none"/>
              <a:t>ПРОБЛЕМА</a:t>
            </a:r>
            <a:endParaRPr/>
          </a:p>
          <a:p>
            <a:pPr marL="89999" lvl="0" indent="0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None/>
            </a:pPr>
            <a:r>
              <a:rPr lang="ru-RU"/>
              <a:t>Водоканалы работают в режиме реагирования на аварии постфактум. Это приводит к:</a:t>
            </a:r>
            <a:endParaRPr/>
          </a:p>
          <a:p>
            <a:pPr marL="457200" lvl="0" indent="-330200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SzPts val="1600"/>
              <a:buChar char="•"/>
            </a:pPr>
            <a:r>
              <a:rPr lang="ru-RU" b="0"/>
              <a:t>Длительным отключениям воды</a:t>
            </a:r>
            <a:endParaRPr b="0"/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ru-RU" b="0"/>
              <a:t>Миллионным убыткам на ремонтах</a:t>
            </a:r>
            <a:endParaRPr b="0"/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ru-RU" b="0"/>
              <a:t>Недовольству жителей</a:t>
            </a:r>
            <a:endParaRPr b="0"/>
          </a:p>
        </p:txBody>
      </p:sp>
      <p:sp>
        <p:nvSpPr>
          <p:cNvPr id="316" name="Google Shape;316;p29"/>
          <p:cNvSpPr txBox="1"/>
          <p:nvPr/>
        </p:nvSpPr>
        <p:spPr>
          <a:xfrm>
            <a:off x="6456375" y="2140775"/>
            <a:ext cx="4211700" cy="29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87312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Arial"/>
              <a:buNone/>
            </a:pPr>
            <a:br>
              <a:rPr lang="ru-RU" sz="1400" b="1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400" b="1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ЦЕЛЬ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None/>
            </a:pPr>
            <a:r>
              <a:rPr lang="ru-RU" sz="14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Создать AI-систему, которая</a:t>
            </a: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7500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Montserrat"/>
              <a:buChar char="●"/>
            </a:pPr>
            <a:r>
              <a:rPr lang="ru-RU" sz="14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предсказывает аварии за часы </a:t>
            </a:r>
            <a:br>
              <a:rPr lang="ru-RU" sz="14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4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до возникновения</a:t>
            </a:r>
            <a:endParaRPr/>
          </a:p>
          <a:p>
            <a: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Montserrat"/>
              <a:buChar char="●"/>
            </a:pP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а</a:t>
            </a:r>
            <a:r>
              <a:rPr lang="ru-RU" sz="14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втоматически генерирует планы локализации</a:t>
            </a:r>
            <a:endParaRPr sz="1400" b="0" i="0" u="none" strike="noStrike" cap="none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Montserrat"/>
              <a:buChar char="●"/>
            </a:pP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с</a:t>
            </a:r>
            <a:r>
              <a:rPr lang="ru-RU" sz="14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окращает время устранения аварий </a:t>
            </a:r>
            <a:br>
              <a:rPr lang="ru-RU" sz="14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2100" b="1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на 70%</a:t>
            </a:r>
            <a:endParaRPr sz="2100" b="1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Montserrat"/>
              <a:buChar char="●"/>
            </a:pP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с</a:t>
            </a:r>
            <a:r>
              <a:rPr lang="ru-RU" sz="14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нижает ущерб </a:t>
            </a:r>
            <a:r>
              <a:rPr lang="ru-RU" sz="2100" b="1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на 30-40%</a:t>
            </a:r>
            <a:endParaRPr sz="2100" b="1" i="0" u="none" strike="noStrike" cap="none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0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  <p:sp>
        <p:nvSpPr>
          <p:cNvPr id="322" name="Google Shape;322;p30"/>
          <p:cNvSpPr txBox="1">
            <a:spLocks noGrp="1"/>
          </p:cNvSpPr>
          <p:nvPr>
            <p:ph type="title"/>
          </p:nvPr>
        </p:nvSpPr>
        <p:spPr>
          <a:xfrm>
            <a:off x="372682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/>
              <a:t>Задачи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3" name="Google Shape;323;p30"/>
          <p:cNvSpPr/>
          <p:nvPr/>
        </p:nvSpPr>
        <p:spPr>
          <a:xfrm>
            <a:off x="522650" y="1073150"/>
            <a:ext cx="4902300" cy="4994400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4" name="Google Shape;324;p30"/>
          <p:cNvSpPr txBox="1"/>
          <p:nvPr/>
        </p:nvSpPr>
        <p:spPr>
          <a:xfrm>
            <a:off x="6592924" y="4874013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5" name="Google Shape;325;p30"/>
          <p:cNvSpPr txBox="1"/>
          <p:nvPr/>
        </p:nvSpPr>
        <p:spPr>
          <a:xfrm>
            <a:off x="6592924" y="5731022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6" name="Google Shape;326;p30"/>
          <p:cNvSpPr txBox="1"/>
          <p:nvPr/>
        </p:nvSpPr>
        <p:spPr>
          <a:xfrm>
            <a:off x="6592924" y="6588031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7" name="Google Shape;327;p30"/>
          <p:cNvSpPr txBox="1"/>
          <p:nvPr/>
        </p:nvSpPr>
        <p:spPr>
          <a:xfrm>
            <a:off x="6592924" y="7445041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8" name="Google Shape;328;p30"/>
          <p:cNvSpPr/>
          <p:nvPr/>
        </p:nvSpPr>
        <p:spPr>
          <a:xfrm>
            <a:off x="6096000" y="1139825"/>
            <a:ext cx="4902300" cy="4994400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9" name="Google Shape;329;p30"/>
          <p:cNvSpPr txBox="1">
            <a:spLocks noGrp="1"/>
          </p:cNvSpPr>
          <p:nvPr>
            <p:ph type="body" idx="1"/>
          </p:nvPr>
        </p:nvSpPr>
        <p:spPr>
          <a:xfrm>
            <a:off x="760625" y="1695450"/>
            <a:ext cx="4532100" cy="40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>
                <a:solidFill>
                  <a:srgbClr val="F2F2F2"/>
                </a:solidFill>
              </a:rPr>
              <a:t>ЗАДАЧИ</a:t>
            </a:r>
            <a:endParaRPr sz="1400">
              <a:solidFill>
                <a:srgbClr val="F2F2F2"/>
              </a:solidFill>
            </a:endParaRPr>
          </a:p>
          <a:p>
            <a:pPr marL="457200" lvl="0" indent="-330200" algn="l" rtl="0">
              <a:spcBef>
                <a:spcPts val="631"/>
              </a:spcBef>
              <a:spcAft>
                <a:spcPts val="0"/>
              </a:spcAft>
              <a:buSzPts val="1600"/>
              <a:buChar char="•"/>
            </a:pPr>
            <a:r>
              <a:rPr lang="ru-RU" sz="1400" b="0">
                <a:solidFill>
                  <a:srgbClr val="F2F2F2"/>
                </a:solidFill>
              </a:rPr>
              <a:t>Исследование и сбор данных</a:t>
            </a:r>
            <a:endParaRPr sz="1400" b="0">
              <a:solidFill>
                <a:srgbClr val="F2F2F2"/>
              </a:solidFill>
            </a:endParaRPr>
          </a:p>
          <a:p>
            <a:pPr marL="457200" lvl="0" indent="-342900" algn="l" rtl="0">
              <a:spcBef>
                <a:spcPts val="631"/>
              </a:spcBef>
              <a:spcAft>
                <a:spcPts val="0"/>
              </a:spcAft>
              <a:buSzPts val="1800"/>
              <a:buChar char="•"/>
            </a:pPr>
            <a:r>
              <a:rPr lang="ru-RU" b="0">
                <a:solidFill>
                  <a:srgbClr val="F2F2F2"/>
                </a:solidFill>
              </a:rPr>
              <a:t>Разработка ML-модели</a:t>
            </a:r>
            <a:endParaRPr b="0">
              <a:solidFill>
                <a:srgbClr val="F2F2F2"/>
              </a:solidFill>
            </a:endParaRPr>
          </a:p>
          <a:p>
            <a:pPr marL="457200" lvl="0" indent="-342900" algn="l" rtl="0">
              <a:spcBef>
                <a:spcPts val="631"/>
              </a:spcBef>
              <a:spcAft>
                <a:spcPts val="0"/>
              </a:spcAft>
              <a:buSzPts val="1800"/>
              <a:buChar char="•"/>
            </a:pPr>
            <a:r>
              <a:rPr lang="ru-RU" b="0">
                <a:solidFill>
                  <a:srgbClr val="F2F2F2"/>
                </a:solidFill>
              </a:rPr>
              <a:t>Разработка backend-системы</a:t>
            </a:r>
            <a:endParaRPr b="0">
              <a:solidFill>
                <a:srgbClr val="F2F2F2"/>
              </a:solidFill>
            </a:endParaRPr>
          </a:p>
          <a:p>
            <a:pPr marL="457200" lvl="0" indent="-342900" algn="l" rtl="0">
              <a:spcBef>
                <a:spcPts val="631"/>
              </a:spcBef>
              <a:spcAft>
                <a:spcPts val="0"/>
              </a:spcAft>
              <a:buSzPts val="1800"/>
              <a:buChar char="•"/>
            </a:pPr>
            <a:r>
              <a:rPr lang="ru-RU" b="0">
                <a:solidFill>
                  <a:srgbClr val="F2F2F2"/>
                </a:solidFill>
              </a:rPr>
              <a:t>Разработка frontend-интерфейса (дашборд )</a:t>
            </a:r>
            <a:endParaRPr b="0">
              <a:solidFill>
                <a:srgbClr val="F2F2F2"/>
              </a:solidFill>
            </a:endParaRPr>
          </a:p>
          <a:p>
            <a:pPr marL="457200" lvl="0" indent="-342900" algn="l" rtl="0">
              <a:spcBef>
                <a:spcPts val="631"/>
              </a:spcBef>
              <a:spcAft>
                <a:spcPts val="0"/>
              </a:spcAft>
              <a:buSzPts val="1800"/>
              <a:buChar char="•"/>
            </a:pPr>
            <a:r>
              <a:rPr lang="ru-RU" b="0">
                <a:solidFill>
                  <a:srgbClr val="F2F2F2"/>
                </a:solidFill>
              </a:rPr>
              <a:t>Разработка мобильного приложения для бригад</a:t>
            </a:r>
            <a:endParaRPr b="0">
              <a:solidFill>
                <a:srgbClr val="F2F2F2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30"/>
          <p:cNvSpPr txBox="1">
            <a:spLocks noGrp="1"/>
          </p:cNvSpPr>
          <p:nvPr>
            <p:ph type="title"/>
          </p:nvPr>
        </p:nvSpPr>
        <p:spPr>
          <a:xfrm>
            <a:off x="6385006" y="1433051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/>
              <a:t>Технический стек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1" name="Google Shape;331;p30"/>
          <p:cNvSpPr txBox="1"/>
          <p:nvPr/>
        </p:nvSpPr>
        <p:spPr>
          <a:xfrm>
            <a:off x="6456375" y="2218925"/>
            <a:ext cx="3983100" cy="28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Backend: </a:t>
            </a:r>
            <a:b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Python (lightgbm, scikit-learn, statsmodels, SARIMAX, numpy, torch, TimeSeriesTransformer)</a:t>
            </a:r>
            <a:b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500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Frontend: </a:t>
            </a:r>
            <a:b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React JS</a:t>
            </a:r>
            <a:b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BD: </a:t>
            </a:r>
            <a:b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MySQL/PostgreSQL</a:t>
            </a: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1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  <p:sp>
        <p:nvSpPr>
          <p:cNvPr id="337" name="Google Shape;337;p31"/>
          <p:cNvSpPr txBox="1">
            <a:spLocks noGrp="1"/>
          </p:cNvSpPr>
          <p:nvPr>
            <p:ph type="title"/>
          </p:nvPr>
        </p:nvSpPr>
        <p:spPr>
          <a:xfrm>
            <a:off x="372682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/>
              <a:t>Уникальность и инновационность решения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8" name="Google Shape;338;p31"/>
          <p:cNvSpPr/>
          <p:nvPr/>
        </p:nvSpPr>
        <p:spPr>
          <a:xfrm>
            <a:off x="1010525" y="2736425"/>
            <a:ext cx="3106800" cy="3075000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9" name="Google Shape;339;p31"/>
          <p:cNvSpPr txBox="1"/>
          <p:nvPr/>
        </p:nvSpPr>
        <p:spPr>
          <a:xfrm>
            <a:off x="6679987" y="6493022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0" name="Google Shape;340;p31"/>
          <p:cNvSpPr txBox="1"/>
          <p:nvPr/>
        </p:nvSpPr>
        <p:spPr>
          <a:xfrm>
            <a:off x="6592924" y="7445041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1" name="Google Shape;341;p31"/>
          <p:cNvSpPr/>
          <p:nvPr/>
        </p:nvSpPr>
        <p:spPr>
          <a:xfrm>
            <a:off x="4542593" y="2748153"/>
            <a:ext cx="3106800" cy="3075000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body" idx="1"/>
          </p:nvPr>
        </p:nvSpPr>
        <p:spPr>
          <a:xfrm>
            <a:off x="1161350" y="2906825"/>
            <a:ext cx="2872200" cy="28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89999" lvl="0" indent="0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None/>
            </a:pPr>
            <a:endParaRPr/>
          </a:p>
          <a:p>
            <a:pPr marL="87312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ct val="100000"/>
              <a:buFont typeface="Arial"/>
              <a:buNone/>
            </a:pPr>
            <a:r>
              <a:rPr lang="ru-RU" sz="1400">
                <a:solidFill>
                  <a:srgbClr val="F2F2F2"/>
                </a:solidFill>
              </a:rPr>
              <a:t>ГЛУБИНА ИНТЕГРАЦИИ</a:t>
            </a:r>
            <a:br>
              <a:rPr lang="ru-RU" sz="1400">
                <a:solidFill>
                  <a:srgbClr val="F2F2F2"/>
                </a:solidFill>
              </a:rPr>
            </a:br>
            <a:br>
              <a:rPr lang="ru-RU" sz="1400" b="0">
                <a:solidFill>
                  <a:srgbClr val="F2F2F2"/>
                </a:solidFill>
              </a:rPr>
            </a:br>
            <a:r>
              <a:rPr lang="ru-RU" sz="1400" b="0">
                <a:solidFill>
                  <a:srgbClr val="F2F2F2"/>
                </a:solidFill>
              </a:rPr>
              <a:t>Решение не просто предсказывает аварии, </a:t>
            </a:r>
            <a:br>
              <a:rPr lang="ru-RU" sz="1400" b="0">
                <a:solidFill>
                  <a:srgbClr val="F2F2F2"/>
                </a:solidFill>
              </a:rPr>
            </a:br>
            <a:r>
              <a:rPr lang="ru-RU" sz="1400" b="0">
                <a:solidFill>
                  <a:srgbClr val="F2F2F2"/>
                </a:solidFill>
              </a:rPr>
              <a:t>а интегрируется в операционные процессы ЦДУ, выдавая конкретные инструкции и автоматизируя коммуникации. </a:t>
            </a:r>
            <a:br>
              <a:rPr lang="ru-RU" sz="1400" b="0">
                <a:solidFill>
                  <a:srgbClr val="F2F2F2"/>
                </a:solidFill>
              </a:rPr>
            </a:br>
            <a:r>
              <a:rPr lang="ru-RU" sz="1400" b="0">
                <a:solidFill>
                  <a:srgbClr val="F2F2F2"/>
                </a:solidFill>
              </a:rPr>
              <a:t>Возможность интеграции </a:t>
            </a:r>
            <a:br>
              <a:rPr lang="ru-RU" sz="1400" b="0">
                <a:solidFill>
                  <a:srgbClr val="F2F2F2"/>
                </a:solidFill>
              </a:rPr>
            </a:br>
            <a:r>
              <a:rPr lang="ru-RU" sz="1400" b="0">
                <a:solidFill>
                  <a:srgbClr val="F2F2F2"/>
                </a:solidFill>
              </a:rPr>
              <a:t>с ГИС, порталом Наш город, взаимодействия с CRM, организации видеотрансляций с мест работ</a:t>
            </a:r>
            <a:endParaRPr/>
          </a:p>
        </p:txBody>
      </p:sp>
      <p:sp>
        <p:nvSpPr>
          <p:cNvPr id="343" name="Google Shape;343;p31"/>
          <p:cNvSpPr txBox="1"/>
          <p:nvPr/>
        </p:nvSpPr>
        <p:spPr>
          <a:xfrm>
            <a:off x="4770978" y="2736425"/>
            <a:ext cx="2669100" cy="29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0" lvl="0" indent="0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None/>
            </a:pPr>
            <a:endParaRPr sz="2100" b="1" i="0" u="none" strike="noStrike" cap="none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4" name="Google Shape;344;p31"/>
          <p:cNvSpPr txBox="1"/>
          <p:nvPr/>
        </p:nvSpPr>
        <p:spPr>
          <a:xfrm>
            <a:off x="372675" y="1039963"/>
            <a:ext cx="10785000" cy="10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7312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Arial"/>
              <a:buNone/>
            </a:pP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Мы создаем интеллектуальную рекомендательную систему для диспетчеров и бригад Мосводоканала, которая предсказывает аварии и технологические сбои в системах водоснабжения и водоотведения. Решение использует машинное обучение для анализа данных в реальном времени и выдает диспетчерам конкретные планы действий по локализации и устранению инцидентов</a:t>
            </a:r>
            <a:endParaRPr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52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5" name="Google Shape;345;p31"/>
          <p:cNvSpPr/>
          <p:nvPr/>
        </p:nvSpPr>
        <p:spPr>
          <a:xfrm>
            <a:off x="8074668" y="2736428"/>
            <a:ext cx="3106800" cy="3075000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6" name="Google Shape;346;p31"/>
          <p:cNvSpPr txBox="1"/>
          <p:nvPr/>
        </p:nvSpPr>
        <p:spPr>
          <a:xfrm>
            <a:off x="4715625" y="2986425"/>
            <a:ext cx="2724600" cy="18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7312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АННОТАЦИЯ ПРЕДСКАЗАНИЙ</a:t>
            </a:r>
            <a:endParaRPr sz="1300" b="1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87312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ru-RU" sz="13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3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Система не только прогнозирует, но и объясняет причины и рекомендации, что критически важно для доверия диспетчеров</a:t>
            </a:r>
            <a:endParaRPr sz="1300"/>
          </a:p>
        </p:txBody>
      </p:sp>
      <p:sp>
        <p:nvSpPr>
          <p:cNvPr id="347" name="Google Shape;347;p31"/>
          <p:cNvSpPr txBox="1"/>
          <p:nvPr/>
        </p:nvSpPr>
        <p:spPr>
          <a:xfrm>
            <a:off x="8265775" y="3005475"/>
            <a:ext cx="2724600" cy="18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7312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ЕДИНЫЙ ИНФОРМАЦИОННЫЙ КОНТУР </a:t>
            </a:r>
            <a:endParaRPr sz="1200" b="1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87312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ru-RU" sz="13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Решение объединяет разрозненные данные (SCADA,GIS, погода, заявки) в единую операционную картину</a:t>
            </a:r>
            <a:endParaRPr sz="13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2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  <p:sp>
        <p:nvSpPr>
          <p:cNvPr id="354" name="Google Shape;354;p32"/>
          <p:cNvSpPr txBox="1">
            <a:spLocks noGrp="1"/>
          </p:cNvSpPr>
          <p:nvPr>
            <p:ph type="title"/>
          </p:nvPr>
        </p:nvSpPr>
        <p:spPr>
          <a:xfrm>
            <a:off x="346075" y="421226"/>
            <a:ext cx="9862800" cy="376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Архитектура системы</a:t>
            </a:r>
            <a:endParaRPr/>
          </a:p>
        </p:txBody>
      </p:sp>
      <p:pic>
        <p:nvPicPr>
          <p:cNvPr id="355" name="Google Shape;35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200" y="1162551"/>
            <a:ext cx="11363588" cy="52541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3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9</a:t>
            </a:fld>
            <a:endParaRPr/>
          </a:p>
        </p:txBody>
      </p:sp>
      <p:sp>
        <p:nvSpPr>
          <p:cNvPr id="361" name="Google Shape;361;p33"/>
          <p:cNvSpPr>
            <a:spLocks noGrp="1"/>
          </p:cNvSpPr>
          <p:nvPr>
            <p:ph type="body" idx="1"/>
          </p:nvPr>
        </p:nvSpPr>
        <p:spPr>
          <a:xfrm>
            <a:off x="438797" y="1370152"/>
            <a:ext cx="3376839" cy="147668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</a:pPr>
            <a:r>
              <a:rPr lang="ru-RU"/>
              <a:t>1. Сбор данных в реальном времени</a:t>
            </a:r>
            <a:endParaRPr/>
          </a:p>
          <a:p>
            <a:pPr marL="144688" lvl="0" indent="-43087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</a:pPr>
            <a:endParaRPr b="0"/>
          </a:p>
        </p:txBody>
      </p:sp>
      <p:sp>
        <p:nvSpPr>
          <p:cNvPr id="362" name="Google Shape;362;p33"/>
          <p:cNvSpPr txBox="1">
            <a:spLocks noGrp="1"/>
          </p:cNvSpPr>
          <p:nvPr>
            <p:ph type="body" idx="2"/>
          </p:nvPr>
        </p:nvSpPr>
        <p:spPr>
          <a:xfrm>
            <a:off x="438796" y="1904162"/>
            <a:ext cx="3509238" cy="107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475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ct val="100000"/>
              <a:buNone/>
            </a:pPr>
            <a:r>
              <a:rPr lang="ru-RU" sz="2500"/>
              <a:t>- Датчики SCADA (давление, расход, вибрация)</a:t>
            </a:r>
            <a:br>
              <a:rPr lang="ru-RU" sz="2500"/>
            </a:br>
            <a:r>
              <a:rPr lang="ru-RU" sz="2500"/>
              <a:t>- ГИС-данные (возраст труб, материалы) </a:t>
            </a:r>
            <a:br>
              <a:rPr lang="ru-RU" sz="2500"/>
            </a:br>
            <a:r>
              <a:rPr lang="ru-RU" sz="2500"/>
              <a:t>- Погодные условия</a:t>
            </a:r>
            <a:br>
              <a:rPr lang="ru-RU" sz="2500"/>
            </a:br>
            <a:r>
              <a:rPr lang="ru-RU" sz="2500"/>
              <a:t>- Исторические данные об авариях</a:t>
            </a:r>
            <a:endParaRPr sz="2500" b="1">
              <a:solidFill>
                <a:schemeClr val="lt1"/>
              </a:solidFill>
            </a:endParaRPr>
          </a:p>
          <a:p>
            <a:pPr marL="144688" lvl="0" indent="-102460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ct val="100000"/>
              <a:buNone/>
            </a:pPr>
            <a:endParaRPr/>
          </a:p>
        </p:txBody>
      </p:sp>
      <p:sp>
        <p:nvSpPr>
          <p:cNvPr id="363" name="Google Shape;363;p33"/>
          <p:cNvSpPr>
            <a:spLocks noGrp="1"/>
          </p:cNvSpPr>
          <p:nvPr>
            <p:ph type="body" idx="3"/>
          </p:nvPr>
        </p:nvSpPr>
        <p:spPr>
          <a:xfrm>
            <a:off x="2686239" y="4703367"/>
            <a:ext cx="2526079" cy="147668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</a:pPr>
            <a:r>
              <a:rPr lang="ru-RU"/>
              <a:t>2. Анализ и прогноз</a:t>
            </a:r>
            <a:endParaRPr/>
          </a:p>
        </p:txBody>
      </p:sp>
      <p:sp>
        <p:nvSpPr>
          <p:cNvPr id="364" name="Google Shape;364;p33"/>
          <p:cNvSpPr txBox="1">
            <a:spLocks noGrp="1"/>
          </p:cNvSpPr>
          <p:nvPr>
            <p:ph type="body" idx="4"/>
          </p:nvPr>
        </p:nvSpPr>
        <p:spPr>
          <a:xfrm>
            <a:off x="2686238" y="5059369"/>
            <a:ext cx="3266160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100"/>
              <a:buNone/>
            </a:pPr>
            <a:r>
              <a:rPr lang="ru-RU" sz="1100"/>
              <a:t>- ML-модели выявляют аномалии</a:t>
            </a:r>
            <a:br>
              <a:rPr lang="ru-RU" sz="1100"/>
            </a:br>
            <a:r>
              <a:rPr lang="ru-RU" sz="1100"/>
              <a:t>- Система вычисляет вероятность аварии (например: "87% шанс прорыва в ближайшие 2 часа")</a:t>
            </a:r>
            <a:br>
              <a:rPr lang="ru-RU" sz="1100"/>
            </a:br>
            <a:r>
              <a:rPr lang="ru-RU" sz="1100"/>
              <a:t>- Определяет причину и зону воздействия, откуда</a:t>
            </a:r>
            <a:endParaRPr sz="1100"/>
          </a:p>
        </p:txBody>
      </p:sp>
      <p:sp>
        <p:nvSpPr>
          <p:cNvPr id="365" name="Google Shape;365;p33"/>
          <p:cNvSpPr>
            <a:spLocks noGrp="1"/>
          </p:cNvSpPr>
          <p:nvPr>
            <p:ph type="body" idx="7"/>
          </p:nvPr>
        </p:nvSpPr>
        <p:spPr>
          <a:xfrm>
            <a:off x="4607044" y="1370152"/>
            <a:ext cx="3455508" cy="147668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</a:pPr>
            <a:r>
              <a:rPr lang="ru-RU"/>
              <a:t>3. Генерация плана действий</a:t>
            </a:r>
            <a:endParaRPr/>
          </a:p>
        </p:txBody>
      </p:sp>
      <p:sp>
        <p:nvSpPr>
          <p:cNvPr id="366" name="Google Shape;366;p33"/>
          <p:cNvSpPr txBox="1">
            <a:spLocks noGrp="1"/>
          </p:cNvSpPr>
          <p:nvPr>
            <p:ph type="body" idx="8"/>
          </p:nvPr>
        </p:nvSpPr>
        <p:spPr>
          <a:xfrm>
            <a:off x="4703760" y="1726154"/>
            <a:ext cx="2919197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ct val="100000"/>
              <a:buNone/>
            </a:pPr>
            <a:r>
              <a:rPr lang="ru-RU"/>
              <a:t>- Digital Twin сети рассчитывает оптимальную схему отключений</a:t>
            </a:r>
            <a:br>
              <a:rPr lang="ru-RU"/>
            </a:br>
            <a:r>
              <a:rPr lang="ru-RU"/>
              <a:t>- Формирует список задвижек для перекрытия</a:t>
            </a:r>
            <a:br>
              <a:rPr lang="ru-RU"/>
            </a:br>
            <a:r>
              <a:rPr lang="ru-RU"/>
              <a:t>- Оценивает влияние на потребителей</a:t>
            </a:r>
            <a:endParaRPr/>
          </a:p>
        </p:txBody>
      </p:sp>
      <p:sp>
        <p:nvSpPr>
          <p:cNvPr id="367" name="Google Shape;367;p33"/>
          <p:cNvSpPr>
            <a:spLocks noGrp="1"/>
          </p:cNvSpPr>
          <p:nvPr>
            <p:ph type="body" idx="9"/>
          </p:nvPr>
        </p:nvSpPr>
        <p:spPr>
          <a:xfrm>
            <a:off x="6921924" y="4702849"/>
            <a:ext cx="2526079" cy="147668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</a:pPr>
            <a:r>
              <a:rPr lang="ru-RU"/>
              <a:t>4. Исполнение</a:t>
            </a:r>
            <a:endParaRPr/>
          </a:p>
        </p:txBody>
      </p:sp>
      <p:sp>
        <p:nvSpPr>
          <p:cNvPr id="368" name="Google Shape;368;p33"/>
          <p:cNvSpPr txBox="1">
            <a:spLocks noGrp="1"/>
          </p:cNvSpPr>
          <p:nvPr>
            <p:ph type="body" idx="13"/>
          </p:nvPr>
        </p:nvSpPr>
        <p:spPr>
          <a:xfrm>
            <a:off x="7173124" y="5059369"/>
            <a:ext cx="3579868" cy="1139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100"/>
              <a:buNone/>
            </a:pPr>
            <a:r>
              <a:rPr lang="ru-RU" sz="1100"/>
              <a:t>- Диспетчер получает готовый план </a:t>
            </a:r>
            <a:br>
              <a:rPr lang="ru-RU" sz="1100"/>
            </a:br>
            <a:r>
              <a:rPr lang="ru-RU" sz="1100"/>
              <a:t>в интерфейсе</a:t>
            </a:r>
            <a:br>
              <a:rPr lang="ru-RU" sz="1100"/>
            </a:br>
            <a:r>
              <a:rPr lang="ru-RU" sz="1100"/>
              <a:t>- Система автоматически:</a:t>
            </a:r>
            <a:br>
              <a:rPr lang="ru-RU" sz="1100"/>
            </a:br>
            <a:r>
              <a:rPr lang="ru-RU" sz="1100"/>
              <a:t>  * Отправляет задания бригадам</a:t>
            </a:r>
            <a:br>
              <a:rPr lang="ru-RU" sz="1100"/>
            </a:br>
            <a:r>
              <a:rPr lang="ru-RU" sz="1100"/>
              <a:t>  * Генерирует уведомления для населения</a:t>
            </a:r>
            <a:br>
              <a:rPr lang="ru-RU" sz="1100"/>
            </a:br>
            <a:r>
              <a:rPr lang="ru-RU" sz="1100"/>
              <a:t>  * Резервирует оборудование</a:t>
            </a:r>
            <a:endParaRPr sz="1100"/>
          </a:p>
        </p:txBody>
      </p:sp>
      <p:sp>
        <p:nvSpPr>
          <p:cNvPr id="369" name="Google Shape;369;p33"/>
          <p:cNvSpPr txBox="1">
            <a:spLocks noGrp="1"/>
          </p:cNvSpPr>
          <p:nvPr>
            <p:ph type="title"/>
          </p:nvPr>
        </p:nvSpPr>
        <p:spPr>
          <a:xfrm>
            <a:off x="384256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/>
              <a:t>Как это работает?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70" name="Google Shape;370;p33"/>
          <p:cNvCxnSpPr/>
          <p:nvPr/>
        </p:nvCxnSpPr>
        <p:spPr>
          <a:xfrm>
            <a:off x="2158662" y="3772301"/>
            <a:ext cx="1332546" cy="0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71" name="Google Shape;371;p33"/>
          <p:cNvCxnSpPr/>
          <p:nvPr/>
        </p:nvCxnSpPr>
        <p:spPr>
          <a:xfrm>
            <a:off x="4404859" y="3774216"/>
            <a:ext cx="1332546" cy="0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72" name="Google Shape;372;p33"/>
          <p:cNvCxnSpPr/>
          <p:nvPr/>
        </p:nvCxnSpPr>
        <p:spPr>
          <a:xfrm>
            <a:off x="6651056" y="3774216"/>
            <a:ext cx="1332546" cy="0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73" name="Google Shape;373;p33"/>
          <p:cNvCxnSpPr/>
          <p:nvPr/>
        </p:nvCxnSpPr>
        <p:spPr>
          <a:xfrm>
            <a:off x="1701836" y="2846839"/>
            <a:ext cx="1" cy="573287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74" name="Google Shape;374;p33"/>
          <p:cNvCxnSpPr/>
          <p:nvPr/>
        </p:nvCxnSpPr>
        <p:spPr>
          <a:xfrm>
            <a:off x="3948034" y="4128305"/>
            <a:ext cx="1245" cy="575062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75" name="Google Shape;375;p33"/>
          <p:cNvCxnSpPr/>
          <p:nvPr/>
        </p:nvCxnSpPr>
        <p:spPr>
          <a:xfrm>
            <a:off x="6188722" y="2846839"/>
            <a:ext cx="5509" cy="573287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76" name="Google Shape;376;p33"/>
          <p:cNvCxnSpPr/>
          <p:nvPr/>
        </p:nvCxnSpPr>
        <p:spPr>
          <a:xfrm flipH="1">
            <a:off x="8436164" y="4128305"/>
            <a:ext cx="4264" cy="575062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77" name="Google Shape;377;p33"/>
          <p:cNvSpPr/>
          <p:nvPr/>
        </p:nvSpPr>
        <p:spPr>
          <a:xfrm>
            <a:off x="1283848" y="3420126"/>
            <a:ext cx="874814" cy="708179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/>
          </a:p>
        </p:txBody>
      </p:sp>
      <p:sp>
        <p:nvSpPr>
          <p:cNvPr id="378" name="Google Shape;378;p33"/>
          <p:cNvSpPr/>
          <p:nvPr/>
        </p:nvSpPr>
        <p:spPr>
          <a:xfrm>
            <a:off x="3505119" y="3418213"/>
            <a:ext cx="874814" cy="708179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/>
          </a:p>
        </p:txBody>
      </p:sp>
      <p:sp>
        <p:nvSpPr>
          <p:cNvPr id="379" name="Google Shape;379;p33"/>
          <p:cNvSpPr/>
          <p:nvPr/>
        </p:nvSpPr>
        <p:spPr>
          <a:xfrm>
            <a:off x="5751316" y="3428332"/>
            <a:ext cx="874814" cy="708179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/>
          </a:p>
        </p:txBody>
      </p:sp>
      <p:sp>
        <p:nvSpPr>
          <p:cNvPr id="380" name="Google Shape;380;p33"/>
          <p:cNvSpPr/>
          <p:nvPr/>
        </p:nvSpPr>
        <p:spPr>
          <a:xfrm>
            <a:off x="7982474" y="3418212"/>
            <a:ext cx="874814" cy="708179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/>
          </a:p>
        </p:txBody>
      </p:sp>
      <p:cxnSp>
        <p:nvCxnSpPr>
          <p:cNvPr id="381" name="Google Shape;381;p33"/>
          <p:cNvCxnSpPr/>
          <p:nvPr/>
        </p:nvCxnSpPr>
        <p:spPr>
          <a:xfrm>
            <a:off x="8878445" y="3774215"/>
            <a:ext cx="1332546" cy="0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82" name="Google Shape;382;p33"/>
          <p:cNvSpPr/>
          <p:nvPr/>
        </p:nvSpPr>
        <p:spPr>
          <a:xfrm>
            <a:off x="10209863" y="3418211"/>
            <a:ext cx="874814" cy="708179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24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3" name="Google Shape;383;p33"/>
          <p:cNvSpPr>
            <a:spLocks noGrp="1"/>
          </p:cNvSpPr>
          <p:nvPr>
            <p:ph type="body" idx="7"/>
          </p:nvPr>
        </p:nvSpPr>
        <p:spPr>
          <a:xfrm>
            <a:off x="8337915" y="1370152"/>
            <a:ext cx="3938954" cy="147668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</a:pPr>
            <a:r>
              <a:rPr lang="ru-RU"/>
              <a:t>5. Обратная связь</a:t>
            </a:r>
            <a:endParaRPr/>
          </a:p>
        </p:txBody>
      </p:sp>
      <p:sp>
        <p:nvSpPr>
          <p:cNvPr id="384" name="Google Shape;384;p33"/>
          <p:cNvSpPr txBox="1">
            <a:spLocks noGrp="1"/>
          </p:cNvSpPr>
          <p:nvPr>
            <p:ph type="body" idx="8"/>
          </p:nvPr>
        </p:nvSpPr>
        <p:spPr>
          <a:xfrm>
            <a:off x="8434631" y="1726154"/>
            <a:ext cx="2919197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ct val="100000"/>
              <a:buNone/>
            </a:pPr>
            <a:r>
              <a:rPr lang="ru-RU"/>
              <a:t>- Диспетчеры отмечают точность прогнозов</a:t>
            </a:r>
            <a:br>
              <a:rPr lang="ru-RU"/>
            </a:br>
            <a:r>
              <a:rPr lang="ru-RU"/>
              <a:t>- Данные идут на дообучение моделей</a:t>
            </a:r>
            <a:br>
              <a:rPr lang="ru-RU"/>
            </a:br>
            <a:r>
              <a:rPr lang="ru-RU"/>
              <a:t>- Система постоянно улучшается</a:t>
            </a:r>
            <a:endParaRPr/>
          </a:p>
        </p:txBody>
      </p:sp>
      <p:cxnSp>
        <p:nvCxnSpPr>
          <p:cNvPr id="385" name="Google Shape;385;p33"/>
          <p:cNvCxnSpPr/>
          <p:nvPr/>
        </p:nvCxnSpPr>
        <p:spPr>
          <a:xfrm>
            <a:off x="10570222" y="2844924"/>
            <a:ext cx="5509" cy="573287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Пользовательские 1">
      <a:dk1>
        <a:srgbClr val="000000"/>
      </a:dk1>
      <a:lt1>
        <a:srgbClr val="FFFFFF"/>
      </a:lt1>
      <a:dk2>
        <a:srgbClr val="1C1D22"/>
      </a:dk2>
      <a:lt2>
        <a:srgbClr val="E5E7E9"/>
      </a:lt2>
      <a:accent1>
        <a:srgbClr val="FF0053"/>
      </a:accent1>
      <a:accent2>
        <a:srgbClr val="FFD6E3"/>
      </a:accent2>
      <a:accent3>
        <a:srgbClr val="FC3777"/>
      </a:accent3>
      <a:accent4>
        <a:srgbClr val="8A83D1"/>
      </a:accent4>
      <a:accent5>
        <a:srgbClr val="8226E2"/>
      </a:accent5>
      <a:accent6>
        <a:srgbClr val="2D1451"/>
      </a:accent6>
      <a:hlink>
        <a:srgbClr val="FF0053"/>
      </a:hlink>
      <a:folHlink>
        <a:srgbClr val="5D2B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1201</Words>
  <Application>Microsoft Macintosh PowerPoint</Application>
  <PresentationFormat>Широкоэкранный</PresentationFormat>
  <Paragraphs>190</Paragraphs>
  <Slides>23</Slides>
  <Notes>23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8" baseType="lpstr">
      <vt:lpstr>Montserrat</vt:lpstr>
      <vt:lpstr>Arial</vt:lpstr>
      <vt:lpstr>Noto Sans Symbols</vt:lpstr>
      <vt:lpstr>Calibri</vt:lpstr>
      <vt:lpstr>Для Академия инноваторов 16_9</vt:lpstr>
      <vt:lpstr>КАРТА ВОДОКАНАЛА</vt:lpstr>
      <vt:lpstr>КАРТА ВОДОКАНАЛА</vt:lpstr>
      <vt:lpstr>КАРТА ВОДОКАНАЛА. Команда </vt:lpstr>
      <vt:lpstr>КАРТА ВОДОКАНАЛА</vt:lpstr>
      <vt:lpstr>Проблема и цели</vt:lpstr>
      <vt:lpstr>Задачи</vt:lpstr>
      <vt:lpstr>Уникальность и инновационность решения</vt:lpstr>
      <vt:lpstr>Архитектура системы</vt:lpstr>
      <vt:lpstr>Как это работает?</vt:lpstr>
      <vt:lpstr>Как это работает?</vt:lpstr>
      <vt:lpstr>Как это работает? Моделирование</vt:lpstr>
      <vt:lpstr>Как это работает? Дашборд для диспетчера</vt:lpstr>
      <vt:lpstr>Как это работает? Дашборд для диспетчера</vt:lpstr>
      <vt:lpstr>Как это работает? Дашборд для диспетчера</vt:lpstr>
      <vt:lpstr>Как это работает? Дашборд для диспетчера</vt:lpstr>
      <vt:lpstr>Как это работает? Дашборд для диспетчера</vt:lpstr>
      <vt:lpstr>Как это работает? Дашборд для диспетчера</vt:lpstr>
      <vt:lpstr>Как это работает?  Мобильное приложение для бригад</vt:lpstr>
      <vt:lpstr>Как это работает?  Мобильное приложение для бригад</vt:lpstr>
      <vt:lpstr>Ознакомиться с прототипом системы можно тут</vt:lpstr>
      <vt:lpstr>Эффект для Мосводоканала</vt:lpstr>
      <vt:lpstr>Дальнейшее развитие проекта</vt:lpstr>
      <vt:lpstr>КАРТА ВОДОКАНАЛА. Команда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КАРТА ВОДОКАНАЛА</dc:title>
  <cp:lastModifiedBy>Valeriya Bilskaya</cp:lastModifiedBy>
  <cp:revision>2</cp:revision>
  <dcterms:modified xsi:type="dcterms:W3CDTF">2025-10-02T19:45:40Z</dcterms:modified>
</cp:coreProperties>
</file>